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14" r:id="rId1"/>
  </p:sldMasterIdLst>
  <p:notesMasterIdLst>
    <p:notesMasterId r:id="rId64"/>
  </p:notesMasterIdLst>
  <p:handoutMasterIdLst>
    <p:handoutMasterId r:id="rId65"/>
  </p:handoutMasterIdLst>
  <p:sldIdLst>
    <p:sldId id="295" r:id="rId2"/>
    <p:sldId id="302" r:id="rId3"/>
    <p:sldId id="301" r:id="rId4"/>
    <p:sldId id="269" r:id="rId5"/>
    <p:sldId id="297" r:id="rId6"/>
    <p:sldId id="296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66" r:id="rId24"/>
    <p:sldId id="26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86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298" r:id="rId62"/>
    <p:sldId id="299" r:id="rId6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71" autoAdjust="0"/>
  </p:normalViewPr>
  <p:slideViewPr>
    <p:cSldViewPr>
      <p:cViewPr>
        <p:scale>
          <a:sx n="75" d="100"/>
          <a:sy n="75" d="100"/>
        </p:scale>
        <p:origin x="-124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32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928CAA-9204-4E54-81E4-6C3A0B6795BD}" type="datetimeFigureOut">
              <a:rPr lang="hr-HR"/>
              <a:pPr>
                <a:defRPr/>
              </a:pPr>
              <a:t>28.5.2014.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944C98-27E4-4913-83FD-EF0281B210B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47485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E328A5-2967-4349-8023-724F5C23CEDE}" type="datetimeFigureOut">
              <a:rPr lang="hr-HR"/>
              <a:pPr>
                <a:defRPr/>
              </a:pPr>
              <a:t>28.5.2014.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B47947-6222-4125-86E0-FE58BF2FBB2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9924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sr-Latn-R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sr-Latn-R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sr-Latn-R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73715D4-C857-4204-9BD7-F93C658E108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69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248BBE0-2157-4208-B5FD-ECCCB77B267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22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CB7F321-4E5C-43B8-A3CB-28152FBF497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779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r-H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3FA2E63-33A4-476F-B4CF-5A957D89948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674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764704"/>
          </a:xfrm>
        </p:spPr>
        <p:txBody>
          <a:bodyPr>
            <a:noAutofit/>
          </a:bodyPr>
          <a:lstStyle>
            <a:lvl1pPr algn="l"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836613"/>
            <a:ext cx="8353425" cy="5256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6ADCDAF8-72D1-4B8B-97E9-05347A4A7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1</a:t>
            </a:r>
            <a:fld id="{FD2FD12A-6258-4FD6-B3F0-18C02ACB1597}" type="slidenum">
              <a:rPr lang="en-US">
                <a:latin typeface="+mn-lt"/>
              </a:rPr>
              <a:pPr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667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46844E4-766C-427D-8AC2-A10972B6EF8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319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E759B5D-8BAA-4619-A41D-5EB281F6E35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425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5219D4E-F16C-4FA1-9122-0AE35E75CB1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78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7CA8E04-9922-4ACC-8B27-1C4F80ACF5E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28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CB6017B-8492-4480-A612-16CB4269C43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57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BCC6559-60E9-41E3-87E4-FE082D5C2F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340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D1490B-0ECC-4BE3-AB05-C3A0A06A58E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79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259F1E2-0ADC-4947-8C17-EAAB26EA662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468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shade val="7725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text styles</a:t>
            </a:r>
          </a:p>
          <a:p>
            <a:pPr lvl="1"/>
            <a:r>
              <a:rPr lang="hr-HR" altLang="sr-Latn-RS" smtClean="0"/>
              <a:t>Second level</a:t>
            </a:r>
          </a:p>
          <a:p>
            <a:pPr lvl="2"/>
            <a:r>
              <a:rPr lang="hr-HR" altLang="sr-Latn-RS" smtClean="0"/>
              <a:t>Third level</a:t>
            </a:r>
          </a:p>
          <a:p>
            <a:pPr lvl="3"/>
            <a:r>
              <a:rPr lang="hr-HR" altLang="sr-Latn-RS" smtClean="0"/>
              <a:t>Fourth level</a:t>
            </a:r>
          </a:p>
          <a:p>
            <a:pPr lvl="4"/>
            <a:r>
              <a:rPr lang="hr-HR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sr-Latn-RS"/>
              <a:t>FGAG Split 2014.</a:t>
            </a: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hr-HR"/>
              <a:t>Planiranje graditeljskih investicija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9CA8F4C-EEFE-46CC-87F5-9D867AE9A37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  <p:sldLayoutId id="2147484376" r:id="rId12"/>
    <p:sldLayoutId id="2147484377" r:id="rId13"/>
    <p:sldLayoutId id="2147484378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jajac@gradst.hr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jajac@gradst.h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17200" r="15152" b="69284"/>
          <a:stretch>
            <a:fillRect/>
          </a:stretch>
        </p:blipFill>
        <p:spPr bwMode="auto">
          <a:xfrm>
            <a:off x="179388" y="188913"/>
            <a:ext cx="87852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itle 1"/>
          <p:cNvSpPr txBox="1">
            <a:spLocks/>
          </p:cNvSpPr>
          <p:nvPr/>
        </p:nvSpPr>
        <p:spPr bwMode="auto">
          <a:xfrm>
            <a:off x="457200" y="2781300"/>
            <a:ext cx="8229600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4400" b="1">
                <a:solidFill>
                  <a:schemeClr val="tx2"/>
                </a:solidFill>
              </a:rPr>
              <a:t>Planiranje graditeljskih investicija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sr-Latn-RS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chemeClr val="tx2"/>
                </a:solidFill>
              </a:rPr>
              <a:t>Doc. dr. sc. Nikša Jajac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r-Latn-RS" sz="2400" smtClean="0"/>
              <a:t>1.</a:t>
            </a:r>
            <a:r>
              <a:rPr lang="hr-HR" altLang="sr-Latn-RS" sz="2400" smtClean="0"/>
              <a:t>2.</a:t>
            </a:r>
            <a:r>
              <a:rPr lang="en-US" altLang="sr-Latn-RS" sz="2400" smtClean="0"/>
              <a:t>2</a:t>
            </a:r>
            <a:r>
              <a:rPr lang="hr-HR" altLang="sr-Latn-RS" sz="2400" smtClean="0"/>
              <a:t>.</a:t>
            </a:r>
            <a:r>
              <a:rPr lang="en-US" altLang="sr-Latn-RS" sz="2400" smtClean="0"/>
              <a:t> </a:t>
            </a:r>
            <a:r>
              <a:rPr lang="hr-HR" altLang="sr-Latn-RS" sz="2400" smtClean="0"/>
              <a:t>OPĆE KATEGORIJE</a:t>
            </a:r>
            <a:endParaRPr lang="en-US" altLang="sr-Latn-RS" sz="240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hr-HR" altLang="sr-Latn-RS" sz="1600" b="1" smtClean="0"/>
              <a:t>EKONOMIJA</a:t>
            </a:r>
          </a:p>
          <a:p>
            <a:pPr marL="0" indent="0" algn="ctr" eaLnBrk="1" hangingPunct="1">
              <a:buFontTx/>
              <a:buNone/>
            </a:pPr>
            <a:endParaRPr lang="hr-HR" altLang="sr-Latn-RS" sz="2500" smtClean="0"/>
          </a:p>
          <a:p>
            <a:pPr marL="0" indent="0" eaLnBrk="1" hangingPunct="1">
              <a:buFontTx/>
              <a:buNone/>
            </a:pPr>
            <a:endParaRPr lang="hr-HR" altLang="sr-Latn-RS" sz="2500" smtClean="0"/>
          </a:p>
          <a:p>
            <a:pPr marL="0" indent="0" eaLnBrk="1" hangingPunct="1">
              <a:buFontTx/>
              <a:buNone/>
            </a:pPr>
            <a:endParaRPr lang="hr-HR" altLang="sr-Latn-RS" sz="2500" smtClean="0"/>
          </a:p>
          <a:p>
            <a:pPr marL="0" indent="0" eaLnBrk="1" hangingPunct="1">
              <a:buFontTx/>
              <a:buNone/>
            </a:pPr>
            <a:r>
              <a:rPr lang="hr-HR" altLang="sr-Latn-RS" sz="2400" b="1" smtClean="0">
                <a:solidFill>
                  <a:srgbClr val="C00000"/>
                </a:solidFill>
              </a:rPr>
              <a:t>MAKROEKONOMIJA</a:t>
            </a:r>
            <a:endParaRPr lang="en-US" altLang="sr-Latn-RS" sz="2400" b="1" smtClean="0">
              <a:solidFill>
                <a:srgbClr val="C00000"/>
              </a:solidFill>
            </a:endParaRPr>
          </a:p>
        </p:txBody>
      </p:sp>
      <p:sp>
        <p:nvSpPr>
          <p:cNvPr id="2560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560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256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5ED5A06-E5EE-4DA4-B795-EA7677CFD5B4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5607" name="TextBox 4"/>
          <p:cNvSpPr txBox="1">
            <a:spLocks noChangeArrowheads="1"/>
          </p:cNvSpPr>
          <p:nvPr/>
        </p:nvSpPr>
        <p:spPr bwMode="auto">
          <a:xfrm>
            <a:off x="5621338" y="3429000"/>
            <a:ext cx="31273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>
                <a:solidFill>
                  <a:srgbClr val="C00000"/>
                </a:solidFill>
                <a:latin typeface="Century Gothic" pitchFamily="34" charset="0"/>
              </a:rPr>
              <a:t>MIKROEKONOMIJA</a:t>
            </a:r>
            <a:endParaRPr lang="en-US" altLang="sr-Latn-RS" sz="2400" b="1">
              <a:solidFill>
                <a:srgbClr val="C00000"/>
              </a:solidFill>
              <a:latin typeface="Century Gothic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503863" y="2125663"/>
            <a:ext cx="1084262" cy="1087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700338" y="2125663"/>
            <a:ext cx="1084262" cy="1087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400" smtClean="0"/>
              <a:t>1.2.2.1. MIKROEKONOMIJA</a:t>
            </a:r>
            <a:endParaRPr lang="en-US" altLang="sr-Latn-RS" sz="2400" smtClean="0"/>
          </a:p>
        </p:txBody>
      </p:sp>
      <p:pic>
        <p:nvPicPr>
          <p:cNvPr id="26627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6600" y="1538288"/>
            <a:ext cx="2859088" cy="472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662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266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8D81D64-C44A-42B8-BD16-0BA76F060374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88" y="1397000"/>
            <a:ext cx="5184775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>
                <a:latin typeface="Century Gothic" pitchFamily="34" charset="0"/>
                <a:cs typeface="+mn-cs"/>
              </a:rPr>
              <a:t>dolazi</a:t>
            </a:r>
            <a:r>
              <a:rPr lang="en-US" sz="1600" dirty="0">
                <a:latin typeface="Century Gothic" pitchFamily="34" charset="0"/>
                <a:cs typeface="+mn-cs"/>
              </a:rPr>
              <a:t> od </a:t>
            </a:r>
            <a:r>
              <a:rPr lang="ta-IN" sz="1600" dirty="0">
                <a:latin typeface="Century Gothic" pitchFamily="34" charset="0"/>
                <a:cs typeface="+mn-cs"/>
              </a:rPr>
              <a:t>grč</a:t>
            </a:r>
            <a:r>
              <a:rPr lang="ta-IN" sz="1600" i="1" dirty="0">
                <a:latin typeface="Century Gothic" pitchFamily="34" charset="0"/>
                <a:cs typeface="+mn-cs"/>
              </a:rPr>
              <a:t>. </a:t>
            </a:r>
            <a:r>
              <a:rPr lang="ta-IN" sz="1600" b="1" i="1" dirty="0">
                <a:solidFill>
                  <a:srgbClr val="C00000"/>
                </a:solidFill>
                <a:latin typeface="Century Gothic" pitchFamily="34" charset="0"/>
                <a:cs typeface="+mn-cs"/>
              </a:rPr>
              <a:t>micros </a:t>
            </a:r>
            <a:r>
              <a:rPr lang="ta-IN" sz="1600" i="1" dirty="0">
                <a:latin typeface="Century Gothic" pitchFamily="34" charset="0"/>
                <a:cs typeface="+mn-cs"/>
              </a:rPr>
              <a:t>– </a:t>
            </a:r>
            <a:r>
              <a:rPr lang="ta-IN" sz="1600" dirty="0">
                <a:latin typeface="Century Gothic" pitchFamily="34" charset="0"/>
                <a:cs typeface="+mn-cs"/>
              </a:rPr>
              <a:t>mali </a:t>
            </a:r>
            <a:r>
              <a:rPr lang="ta-IN" sz="1600" i="1" dirty="0">
                <a:latin typeface="Century Gothic" pitchFamily="34" charset="0"/>
                <a:cs typeface="+mn-cs"/>
              </a:rPr>
              <a:t>i </a:t>
            </a:r>
            <a:r>
              <a:rPr lang="ta-IN" sz="1600" b="1" i="1" dirty="0">
                <a:solidFill>
                  <a:srgbClr val="C00000"/>
                </a:solidFill>
                <a:latin typeface="Century Gothic" pitchFamily="34" charset="0"/>
                <a:cs typeface="+mn-cs"/>
              </a:rPr>
              <a:t>oikonomia</a:t>
            </a:r>
            <a:r>
              <a:rPr lang="ta-IN" sz="1600" i="1" dirty="0">
                <a:latin typeface="Century Gothic" pitchFamily="34" charset="0"/>
                <a:cs typeface="+mn-cs"/>
              </a:rPr>
              <a:t> – </a:t>
            </a:r>
            <a:r>
              <a:rPr lang="hr-HR" sz="1600" dirty="0">
                <a:latin typeface="Century Gothic" pitchFamily="34" charset="0"/>
                <a:cs typeface="+mn-cs"/>
              </a:rPr>
              <a:t>gospodarstvo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600" dirty="0">
              <a:latin typeface="Century Gothic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600" dirty="0">
              <a:latin typeface="Century Gothic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a-IN" sz="1600" dirty="0">
                <a:latin typeface="Century Gothic" pitchFamily="34" charset="0"/>
                <a:cs typeface="+mn-cs"/>
              </a:rPr>
              <a:t>proučava ponašanje pojedinih dijelova gospodarstva, odnosno</a:t>
            </a:r>
            <a:r>
              <a:rPr lang="hr-HR" sz="1600" dirty="0">
                <a:latin typeface="Century Gothic" pitchFamily="34" charset="0"/>
                <a:cs typeface="+mn-cs"/>
              </a:rPr>
              <a:t> </a:t>
            </a:r>
            <a:r>
              <a:rPr lang="ta-IN" sz="1600" dirty="0">
                <a:latin typeface="Century Gothic" pitchFamily="34" charset="0"/>
                <a:cs typeface="+mn-cs"/>
              </a:rPr>
              <a:t>pojedinačnih ekonomskih subjekata, kao, primjerice, pojedinaca, kućanstava, poduzeća i sektora </a:t>
            </a:r>
            <a:endParaRPr lang="en-US" sz="1600" dirty="0">
              <a:latin typeface="Century Gothic" pitchFamily="34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400" smtClean="0"/>
              <a:t>1.2.2.2. MAKROEKONOMIJA</a:t>
            </a:r>
            <a:endParaRPr lang="en-US" altLang="sr-Latn-RS" sz="2400" smtClean="0"/>
          </a:p>
        </p:txBody>
      </p:sp>
      <p:pic>
        <p:nvPicPr>
          <p:cNvPr id="2765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2475" y="1419225"/>
            <a:ext cx="2916238" cy="481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765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276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97502B-8BD6-47F6-9D03-14799807BD01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313" y="1430338"/>
            <a:ext cx="51117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a-IN" sz="1600" dirty="0">
                <a:latin typeface="Century Gothic" pitchFamily="34" charset="0"/>
                <a:cs typeface="+mn-cs"/>
              </a:rPr>
              <a:t>dolazi od grč</a:t>
            </a:r>
            <a:r>
              <a:rPr lang="ta-IN" sz="1600" i="1" dirty="0">
                <a:latin typeface="Century Gothic" pitchFamily="34" charset="0"/>
                <a:cs typeface="+mn-cs"/>
              </a:rPr>
              <a:t>. </a:t>
            </a:r>
            <a:r>
              <a:rPr lang="ta-IN" sz="1600" b="1" i="1" dirty="0">
                <a:solidFill>
                  <a:srgbClr val="C00000"/>
                </a:solidFill>
                <a:latin typeface="Century Gothic" pitchFamily="34" charset="0"/>
                <a:cs typeface="+mn-cs"/>
              </a:rPr>
              <a:t>macros</a:t>
            </a:r>
            <a:r>
              <a:rPr lang="ta-IN" sz="1600" i="1" dirty="0">
                <a:latin typeface="Century Gothic" pitchFamily="34" charset="0"/>
                <a:cs typeface="+mn-cs"/>
              </a:rPr>
              <a:t> – veliki</a:t>
            </a:r>
            <a:r>
              <a:rPr lang="ta-IN" sz="1600" dirty="0">
                <a:latin typeface="Century Gothic" pitchFamily="34" charset="0"/>
                <a:cs typeface="+mn-cs"/>
              </a:rPr>
              <a:t> </a:t>
            </a:r>
            <a:r>
              <a:rPr lang="ta-IN" sz="1600" i="1" dirty="0">
                <a:latin typeface="Century Gothic" pitchFamily="34" charset="0"/>
                <a:cs typeface="+mn-cs"/>
              </a:rPr>
              <a:t>i</a:t>
            </a:r>
            <a:r>
              <a:rPr lang="ta-IN" sz="1600" b="1" i="1" dirty="0">
                <a:solidFill>
                  <a:srgbClr val="C00000"/>
                </a:solidFill>
                <a:latin typeface="Century Gothic" pitchFamily="34" charset="0"/>
                <a:cs typeface="+mn-cs"/>
              </a:rPr>
              <a:t> oikonomia </a:t>
            </a:r>
            <a:r>
              <a:rPr lang="ta-IN" sz="1600" i="1" dirty="0">
                <a:latin typeface="Century Gothic" pitchFamily="34" charset="0"/>
                <a:cs typeface="+mn-cs"/>
              </a:rPr>
              <a:t>– </a:t>
            </a:r>
            <a:r>
              <a:rPr lang="ta-IN" sz="1600" dirty="0">
                <a:latin typeface="Century Gothic" pitchFamily="34" charset="0"/>
                <a:cs typeface="+mn-cs"/>
              </a:rPr>
              <a:t>privreda</a:t>
            </a:r>
            <a:endParaRPr lang="hr-HR" sz="1600" dirty="0">
              <a:latin typeface="Century Gothic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600" dirty="0">
              <a:latin typeface="Century Gothic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a-IN" sz="1600" dirty="0">
                <a:latin typeface="Century Gothic" pitchFamily="34" charset="0"/>
                <a:cs typeface="+mn-cs"/>
              </a:rPr>
              <a:t>bavi </a:t>
            </a:r>
            <a:r>
              <a:rPr lang="hr-HR" sz="1600" dirty="0">
                <a:latin typeface="Century Gothic" pitchFamily="34" charset="0"/>
                <a:cs typeface="+mn-cs"/>
              </a:rPr>
              <a:t>se </a:t>
            </a:r>
            <a:r>
              <a:rPr lang="ta-IN" sz="1600" dirty="0">
                <a:latin typeface="Century Gothic" pitchFamily="34" charset="0"/>
                <a:cs typeface="+mn-cs"/>
              </a:rPr>
              <a:t>proučavanjem funkcioniranja gospodarstva kao cjeline, i u tom smislu analizira pojedine ekonomske varijable, kao, primjerice, razinu nacionalne proizvodnje, ukupnu zaposlenost, ukupne investicije, opću razinu cijena, gospodarski rast i sl.</a:t>
            </a:r>
            <a:endParaRPr lang="en-US" sz="1600" dirty="0">
              <a:latin typeface="Century Gothic" pitchFamily="34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400" smtClean="0"/>
              <a:t>1.2.2.2. MAKROEKONOMIJA</a:t>
            </a:r>
            <a:endParaRPr lang="en-US" altLang="sr-Latn-RS" sz="2400" smtClean="0"/>
          </a:p>
        </p:txBody>
      </p:sp>
      <p:pic>
        <p:nvPicPr>
          <p:cNvPr id="2867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96975"/>
            <a:ext cx="8632825" cy="4886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867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286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EF0F9-D60E-49C9-B753-FAFCDED3F528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sr-Latn-RS" sz="140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3163"/>
            <a:ext cx="91440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hr-HR" altLang="sr-Latn-RS" sz="2400" smtClean="0"/>
              <a:t>1.2.2.2.1. NACIONALNA EKONOMIJA</a:t>
            </a:r>
            <a:endParaRPr lang="en-US" altLang="sr-Latn-RS" sz="2400" smtClean="0"/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250825" y="836613"/>
            <a:ext cx="8229600" cy="17176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sr-Latn-RS" sz="1600" smtClean="0"/>
              <a:t>Jedna od makroekonomskih disciplina </a:t>
            </a:r>
            <a:endParaRPr lang="hr-HR" altLang="sr-Latn-RS" sz="1600" smtClean="0"/>
          </a:p>
          <a:p>
            <a:pPr eaLnBrk="1" hangingPunct="1"/>
            <a:r>
              <a:rPr lang="en-US" altLang="sr-Latn-RS" sz="1600" smtClean="0"/>
              <a:t>primjenjena disciplina, a njen predmet p</a:t>
            </a:r>
            <a:r>
              <a:rPr lang="ta-IN" altLang="sr-Latn-RS" sz="1600" smtClean="0"/>
              <a:t>romatranja je</a:t>
            </a:r>
            <a:r>
              <a:rPr lang="en-US" altLang="sr-Latn-RS" sz="1600" smtClean="0"/>
              <a:t> stvarnost odre</a:t>
            </a:r>
            <a:r>
              <a:rPr lang="ta-IN" altLang="sr-Latn-RS" sz="1600" smtClean="0"/>
              <a:t>đ</a:t>
            </a:r>
            <a:r>
              <a:rPr lang="en-US" altLang="sr-Latn-RS" sz="1600" smtClean="0"/>
              <a:t>ene zemlje, odnosno njen</a:t>
            </a:r>
            <a:r>
              <a:rPr lang="ta-IN" altLang="sr-Latn-RS" sz="1600" smtClean="0"/>
              <a:t>o gospodarstvo</a:t>
            </a:r>
            <a:r>
              <a:rPr lang="en-US" altLang="sr-Latn-RS" sz="1600" smtClean="0"/>
              <a:t> kao c</a:t>
            </a:r>
            <a:r>
              <a:rPr lang="ta-IN" altLang="sr-Latn-RS" sz="1600" smtClean="0"/>
              <a:t>j</a:t>
            </a:r>
            <a:r>
              <a:rPr lang="en-US" altLang="sr-Latn-RS" sz="1600" smtClean="0"/>
              <a:t>elina na kojoj se prov</a:t>
            </a:r>
            <a:r>
              <a:rPr lang="ta-IN" altLang="sr-Latn-RS" sz="1600" smtClean="0"/>
              <a:t>j</a:t>
            </a:r>
            <a:r>
              <a:rPr lang="en-US" altLang="sr-Latn-RS" sz="1600" smtClean="0"/>
              <a:t>eravaju va</a:t>
            </a:r>
            <a:r>
              <a:rPr lang="ta-IN" altLang="sr-Latn-RS" sz="1600" smtClean="0"/>
              <a:t>ž</a:t>
            </a:r>
            <a:r>
              <a:rPr lang="en-US" altLang="sr-Latn-RS" sz="1600" smtClean="0"/>
              <a:t>e</a:t>
            </a:r>
            <a:r>
              <a:rPr lang="ta-IN" altLang="sr-Latn-RS" sz="1600" smtClean="0"/>
              <a:t>ć</a:t>
            </a:r>
            <a:r>
              <a:rPr lang="en-US" altLang="sr-Latn-RS" sz="1600" smtClean="0"/>
              <a:t>a teorijska saznanja i zakonitosti razvoja</a:t>
            </a:r>
            <a:endParaRPr lang="hr-HR" altLang="sr-Latn-RS" sz="1600" smtClean="0"/>
          </a:p>
          <a:p>
            <a:pPr eaLnBrk="1" hangingPunct="1"/>
            <a:r>
              <a:rPr lang="ta-IN" altLang="sr-Latn-RS" sz="1600" smtClean="0"/>
              <a:t>na </a:t>
            </a:r>
            <a:r>
              <a:rPr lang="en-US" altLang="sr-Latn-RS" sz="1600" smtClean="0"/>
              <a:t>sveobuhvatan na</a:t>
            </a:r>
            <a:r>
              <a:rPr lang="ta-IN" altLang="sr-Latn-RS" sz="1600" smtClean="0"/>
              <a:t>č</a:t>
            </a:r>
            <a:r>
              <a:rPr lang="en-US" altLang="sr-Latn-RS" sz="1600" smtClean="0"/>
              <a:t>in c</a:t>
            </a:r>
            <a:r>
              <a:rPr lang="ta-IN" altLang="sr-Latn-RS" sz="1600" smtClean="0"/>
              <a:t>j</a:t>
            </a:r>
            <a:r>
              <a:rPr lang="en-US" altLang="sr-Latn-RS" sz="1600" smtClean="0"/>
              <a:t>elovito i svestrano prou</a:t>
            </a:r>
            <a:r>
              <a:rPr lang="ta-IN" altLang="sr-Latn-RS" sz="1600" smtClean="0"/>
              <a:t>č</a:t>
            </a:r>
            <a:r>
              <a:rPr lang="en-US" altLang="sr-Latn-RS" sz="1600" smtClean="0"/>
              <a:t>ava u</a:t>
            </a:r>
            <a:r>
              <a:rPr lang="ta-IN" altLang="sr-Latn-RS" sz="1600" smtClean="0"/>
              <a:t>vjete</a:t>
            </a:r>
            <a:r>
              <a:rPr lang="en-US" altLang="sr-Latn-RS" sz="1600" smtClean="0"/>
              <a:t>, stanja </a:t>
            </a:r>
            <a:r>
              <a:rPr lang="ta-IN" altLang="sr-Latn-RS" sz="1600" smtClean="0"/>
              <a:t>i</a:t>
            </a:r>
            <a:r>
              <a:rPr lang="en-US" altLang="sr-Latn-RS" sz="1600" smtClean="0"/>
              <a:t> prom</a:t>
            </a:r>
            <a:r>
              <a:rPr lang="ta-IN" altLang="sr-Latn-RS" sz="1600" smtClean="0"/>
              <a:t>j</a:t>
            </a:r>
            <a:r>
              <a:rPr lang="en-US" altLang="sr-Latn-RS" sz="1600" smtClean="0"/>
              <a:t>ene u ekonomskoj stvarnosti </a:t>
            </a:r>
            <a:r>
              <a:rPr lang="hr-HR" altLang="sr-Latn-RS" sz="1600" smtClean="0"/>
              <a:t> </a:t>
            </a:r>
            <a:r>
              <a:rPr lang="ta-IN" altLang="sr-Latn-RS" sz="1600" smtClean="0"/>
              <a:t>neke države</a:t>
            </a:r>
            <a:endParaRPr lang="en-US" altLang="sr-Latn-RS" sz="1600" smtClean="0"/>
          </a:p>
        </p:txBody>
      </p:sp>
      <p:sp>
        <p:nvSpPr>
          <p:cNvPr id="2970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970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297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9F572F-DD9D-4923-90CA-104173B97CB7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sr-Latn-RS" sz="140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400" smtClean="0"/>
              <a:t>1.2</a:t>
            </a:r>
            <a:r>
              <a:rPr lang="en-US" altLang="sr-Latn-RS" sz="2400" smtClean="0"/>
              <a:t>.3</a:t>
            </a:r>
            <a:r>
              <a:rPr lang="hr-HR" altLang="sr-Latn-RS" sz="2400" smtClean="0"/>
              <a:t>.</a:t>
            </a:r>
            <a:r>
              <a:rPr lang="en-US" altLang="sr-Latn-RS" sz="2400" smtClean="0"/>
              <a:t> </a:t>
            </a:r>
            <a:r>
              <a:rPr lang="hr-HR" altLang="sr-Latn-RS" sz="2400" smtClean="0"/>
              <a:t>EKONOMSKA POLITIKA</a:t>
            </a:r>
            <a:endParaRPr lang="en-US" altLang="sr-Latn-RS" sz="24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" y="1844675"/>
            <a:ext cx="8229600" cy="32686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800" b="1" dirty="0"/>
              <a:t>D</a:t>
            </a:r>
            <a:r>
              <a:rPr lang="ta-IN" sz="1800" b="1" dirty="0" smtClean="0"/>
              <a:t>io </a:t>
            </a:r>
            <a:r>
              <a:rPr lang="ta-IN" sz="1800" b="1" dirty="0"/>
              <a:t>državne politike koji se bavi odnosom države i gospodarstva </a:t>
            </a:r>
            <a:endParaRPr lang="hr-HR" sz="18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1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b="1" dirty="0"/>
              <a:t>N</a:t>
            </a:r>
            <a:r>
              <a:rPr lang="hr-HR" sz="1600" b="1" dirty="0" smtClean="0"/>
              <a:t>eka od područja su: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6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a-IN" sz="1800" dirty="0"/>
              <a:t>fiskalna politika </a:t>
            </a:r>
            <a:endParaRPr lang="en-US" sz="18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a-IN" sz="1800" dirty="0"/>
              <a:t>politika dohodaka </a:t>
            </a:r>
            <a:endParaRPr lang="en-US" sz="18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a-IN" sz="1800" dirty="0"/>
              <a:t>vanjskotrgovinska politika </a:t>
            </a:r>
            <a:endParaRPr lang="en-US" sz="18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a-IN" sz="1800" dirty="0"/>
              <a:t>monetarna politika </a:t>
            </a:r>
            <a:endParaRPr lang="en-US" sz="1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500" dirty="0"/>
          </a:p>
        </p:txBody>
      </p:sp>
      <p:sp>
        <p:nvSpPr>
          <p:cNvPr id="3072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3072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307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B0B340A-2976-47D1-A1BB-580871636373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sr-Latn-RS" sz="140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400" smtClean="0"/>
              <a:t>1.2</a:t>
            </a:r>
            <a:r>
              <a:rPr lang="en-US" altLang="sr-Latn-RS" sz="2400" smtClean="0"/>
              <a:t>.4 </a:t>
            </a:r>
            <a:r>
              <a:rPr lang="hr-HR" altLang="sr-Latn-RS" sz="2400" smtClean="0"/>
              <a:t>EKONOMIKA PODUZEĆA</a:t>
            </a:r>
            <a:endParaRPr lang="en-US" altLang="sr-Latn-RS" sz="24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a-IN" sz="1800" b="1" dirty="0"/>
              <a:t>proučava poduzeće, odnosno čimbenike koji djeluju na njegov poslovni uspjeh (neuspjeh) te utvrđuje zakonitosti pojava u njegovu </a:t>
            </a:r>
            <a:r>
              <a:rPr lang="ta-IN" sz="1800" b="1" dirty="0" smtClean="0"/>
              <a:t>poslovanju</a:t>
            </a:r>
            <a:endParaRPr lang="hr-HR" sz="1800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dirty="0" smtClean="0"/>
              <a:t> Definira i proučava: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 smtClean="0"/>
              <a:t>sredstva</a:t>
            </a:r>
            <a:r>
              <a:rPr lang="en-US" sz="1600" dirty="0" smtClean="0"/>
              <a:t> </a:t>
            </a:r>
            <a:r>
              <a:rPr lang="en-US" sz="1600" dirty="0" err="1" smtClean="0"/>
              <a:t>poduzeća</a:t>
            </a:r>
            <a:endParaRPr lang="en-US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/>
              <a:t>elemente</a:t>
            </a:r>
            <a:r>
              <a:rPr lang="en-US" sz="1600" dirty="0"/>
              <a:t> </a:t>
            </a:r>
            <a:r>
              <a:rPr lang="en-US" sz="1600" dirty="0" err="1"/>
              <a:t>radnog</a:t>
            </a:r>
            <a:r>
              <a:rPr lang="en-US" sz="1600" dirty="0"/>
              <a:t> </a:t>
            </a:r>
            <a:r>
              <a:rPr lang="en-US" sz="1600" dirty="0" err="1"/>
              <a:t>procesa</a:t>
            </a:r>
            <a:endParaRPr lang="en-US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/>
              <a:t>troškove</a:t>
            </a:r>
            <a:endParaRPr lang="en-US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/>
              <a:t>rezultat</a:t>
            </a:r>
            <a:r>
              <a:rPr lang="en-US" sz="1600" dirty="0"/>
              <a:t> </a:t>
            </a:r>
            <a:r>
              <a:rPr lang="en-US" sz="1600" dirty="0" err="1"/>
              <a:t>poslovanja</a:t>
            </a:r>
            <a:endParaRPr lang="en-US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/>
              <a:t>mjerila</a:t>
            </a:r>
            <a:r>
              <a:rPr lang="en-US" sz="1600" dirty="0"/>
              <a:t> </a:t>
            </a:r>
            <a:r>
              <a:rPr lang="en-US" sz="1600" dirty="0" err="1"/>
              <a:t>uspješnosti</a:t>
            </a:r>
            <a:r>
              <a:rPr lang="en-US" sz="1600" dirty="0"/>
              <a:t> </a:t>
            </a:r>
            <a:r>
              <a:rPr lang="en-US" sz="1600" dirty="0" err="1"/>
              <a:t>poslovanja</a:t>
            </a:r>
            <a:endParaRPr lang="en-US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500" dirty="0"/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317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9FC120E-37B1-46DC-BD15-D1239CA932C2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sr-Latn-RS" sz="1400" smtClean="0">
              <a:latin typeface="Calibri" pitchFamily="34" charset="0"/>
            </a:endParaRPr>
          </a:p>
        </p:txBody>
      </p:sp>
      <p:pic>
        <p:nvPicPr>
          <p:cNvPr id="3175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92375"/>
            <a:ext cx="506571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400" smtClean="0"/>
              <a:t>1.2</a:t>
            </a:r>
            <a:r>
              <a:rPr lang="en-US" altLang="sr-Latn-RS" sz="2400" smtClean="0"/>
              <a:t>.5</a:t>
            </a:r>
            <a:r>
              <a:rPr lang="hr-HR" altLang="sr-Latn-RS" sz="2400" smtClean="0"/>
              <a:t>.</a:t>
            </a:r>
            <a:r>
              <a:rPr lang="en-US" altLang="sr-Latn-RS" sz="2400" smtClean="0"/>
              <a:t> </a:t>
            </a:r>
            <a:r>
              <a:rPr lang="hr-HR" altLang="sr-Latn-RS" sz="2400" smtClean="0"/>
              <a:t>POSLOVNA EKONOMIJA</a:t>
            </a:r>
            <a:endParaRPr lang="en-US" altLang="sr-Latn-RS" sz="240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sr-Latn-RS" sz="1600" smtClean="0"/>
              <a:t>nastala je integriranj</a:t>
            </a:r>
            <a:r>
              <a:rPr lang="hr-HR" altLang="sr-Latn-RS" sz="1600" smtClean="0"/>
              <a:t>em</a:t>
            </a:r>
            <a:r>
              <a:rPr lang="en-US" altLang="sr-Latn-RS" sz="1600" smtClean="0"/>
              <a:t> dviju naizgled suprotstavljenih disciplina: mikroekonomije i ekonomike poduzeća</a:t>
            </a:r>
            <a:endParaRPr lang="hr-HR" altLang="sr-Latn-RS" sz="1600" smtClean="0"/>
          </a:p>
        </p:txBody>
      </p:sp>
      <p:sp>
        <p:nvSpPr>
          <p:cNvPr id="3277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3277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327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800C3D-A029-4447-BC20-E1A12191FCDD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sr-Latn-RS" sz="1400" smtClean="0">
              <a:latin typeface="Calibri" pitchFamily="34" charset="0"/>
            </a:endParaRPr>
          </a:p>
        </p:txBody>
      </p:sp>
      <p:pic>
        <p:nvPicPr>
          <p:cNvPr id="3277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2205038"/>
            <a:ext cx="6791325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r-Latn-RS" sz="2400" smtClean="0"/>
              <a:t>1.</a:t>
            </a:r>
            <a:r>
              <a:rPr lang="hr-HR" altLang="sr-Latn-RS" sz="2400" smtClean="0"/>
              <a:t>2.</a:t>
            </a:r>
            <a:r>
              <a:rPr lang="en-US" altLang="sr-Latn-RS" sz="2400" smtClean="0"/>
              <a:t>6</a:t>
            </a:r>
            <a:r>
              <a:rPr lang="hr-HR" altLang="sr-Latn-RS" sz="2400" smtClean="0"/>
              <a:t>.</a:t>
            </a:r>
            <a:r>
              <a:rPr lang="en-US" altLang="sr-Latn-RS" sz="2400" smtClean="0"/>
              <a:t> </a:t>
            </a:r>
            <a:r>
              <a:rPr lang="hr-HR" altLang="sr-Latn-RS" sz="2400" smtClean="0"/>
              <a:t>INŽINJERSKA EKONOMIJA</a:t>
            </a:r>
            <a:endParaRPr lang="en-US" altLang="sr-Latn-RS" sz="240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5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sr-Latn-RS" sz="1600" smtClean="0"/>
              <a:t>Izučava principe i tehnike za donošenje dugoročnih investicijskih odluka</a:t>
            </a:r>
            <a:endParaRPr lang="hr-HR" altLang="sr-Latn-RS" sz="1600" smtClean="0"/>
          </a:p>
          <a:p>
            <a:pPr eaLnBrk="1" hangingPunct="1"/>
            <a:r>
              <a:rPr lang="en-US" altLang="sr-Latn-RS" sz="1600" smtClean="0"/>
              <a:t>temelj pri ocjeni investicijskih projekata, odnosno studija podobnosti</a:t>
            </a:r>
            <a:endParaRPr lang="hr-HR" altLang="sr-Latn-RS" sz="1600" smtClean="0"/>
          </a:p>
          <a:p>
            <a:pPr eaLnBrk="1" hangingPunct="1"/>
            <a:r>
              <a:rPr lang="en-US" altLang="sr-Latn-RS" sz="1600" smtClean="0"/>
              <a:t>obuhv</a:t>
            </a:r>
            <a:r>
              <a:rPr lang="hr-HR" altLang="sr-Latn-RS" sz="1600" smtClean="0"/>
              <a:t>a</a:t>
            </a:r>
            <a:r>
              <a:rPr lang="en-US" altLang="sr-Latn-RS" sz="1600" smtClean="0"/>
              <a:t>ća i sve ostale aspekte ekonomike poduzeća jer nastanak i razvoj poduzeća temelji se velikim dijelom na investicijskim poduhvatima</a:t>
            </a:r>
            <a:endParaRPr lang="en-US" altLang="sr-Latn-RS" sz="1500" smtClean="0"/>
          </a:p>
        </p:txBody>
      </p:sp>
      <p:sp>
        <p:nvSpPr>
          <p:cNvPr id="3379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3379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337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097F591-757E-42AD-A2D0-5683F6741D14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sr-Latn-RS" sz="1400" smtClean="0">
              <a:latin typeface="Calibri" pitchFamily="34" charset="0"/>
            </a:endParaRPr>
          </a:p>
        </p:txBody>
      </p:sp>
      <p:pic>
        <p:nvPicPr>
          <p:cNvPr id="3379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620838"/>
            <a:ext cx="3690938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dirty="0" smtClean="0"/>
              <a:t>1.3</a:t>
            </a:r>
            <a:r>
              <a:rPr lang="en-US" altLang="sr-Latn-RS" sz="2800" dirty="0" smtClean="0"/>
              <a:t>. </a:t>
            </a:r>
            <a:r>
              <a:rPr lang="hr-HR" altLang="sr-Latn-RS" sz="2800" dirty="0" smtClean="0"/>
              <a:t>TRŽIŠTE</a:t>
            </a:r>
            <a:endParaRPr lang="en-US" altLang="sr-Latn-RS" sz="2800" dirty="0" smtClean="0"/>
          </a:p>
        </p:txBody>
      </p:sp>
      <p:sp>
        <p:nvSpPr>
          <p:cNvPr id="3481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3482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A0B70D-0859-4285-839D-F50437F21349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34822" name="Content Placeholder 2"/>
          <p:cNvSpPr txBox="1">
            <a:spLocks/>
          </p:cNvSpPr>
          <p:nvPr/>
        </p:nvSpPr>
        <p:spPr bwMode="auto">
          <a:xfrm>
            <a:off x="609600" y="17113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r-HR" altLang="sr-Latn-RS" sz="2400" b="1">
                <a:latin typeface="Century Gothic" pitchFamily="34" charset="0"/>
              </a:rPr>
              <a:t>DEFINIRANJE  TRŽIŠTA</a:t>
            </a:r>
          </a:p>
          <a:p>
            <a:pPr algn="ctr" eaLnBrk="1" hangingPunct="1">
              <a:buFontTx/>
              <a:buNone/>
            </a:pPr>
            <a:endParaRPr lang="hr-HR" altLang="sr-Latn-RS" sz="250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endParaRPr lang="hr-HR" altLang="sr-Latn-RS" sz="250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endParaRPr lang="hr-HR" altLang="sr-Latn-RS" sz="250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r>
              <a:rPr lang="hr-HR" altLang="sr-Latn-RS" sz="2400" b="1">
                <a:solidFill>
                  <a:srgbClr val="C00000"/>
                </a:solidFill>
                <a:latin typeface="Century Gothic" pitchFamily="34" charset="0"/>
              </a:rPr>
              <a:t>TRADICIONALNO</a:t>
            </a:r>
            <a:endParaRPr lang="en-US" altLang="sr-Latn-RS" sz="2400" b="1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4823" name="TextBox 5"/>
          <p:cNvSpPr txBox="1">
            <a:spLocks noChangeArrowheads="1"/>
          </p:cNvSpPr>
          <p:nvPr/>
        </p:nvSpPr>
        <p:spPr bwMode="auto">
          <a:xfrm>
            <a:off x="6743700" y="3560763"/>
            <a:ext cx="20955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>
                <a:solidFill>
                  <a:srgbClr val="C00000"/>
                </a:solidFill>
                <a:latin typeface="Century Gothic" pitchFamily="34" charset="0"/>
              </a:rPr>
              <a:t>SUVREMENO</a:t>
            </a:r>
            <a:endParaRPr lang="en-US" altLang="sr-Latn-RS" sz="2400" b="1">
              <a:solidFill>
                <a:srgbClr val="C00000"/>
              </a:solidFill>
              <a:latin typeface="Century Gothic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39975" y="2197100"/>
            <a:ext cx="1800225" cy="1303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292725" y="2133600"/>
            <a:ext cx="1871663" cy="1303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826" name="TextBox 15"/>
          <p:cNvSpPr txBox="1">
            <a:spLocks noChangeArrowheads="1"/>
          </p:cNvSpPr>
          <p:nvPr/>
        </p:nvSpPr>
        <p:spPr bwMode="auto">
          <a:xfrm>
            <a:off x="395288" y="4076700"/>
            <a:ext cx="339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>
                <a:latin typeface="Century Gothic" pitchFamily="34" charset="0"/>
              </a:rPr>
              <a:t>mjesto na kojem su se susretali kupci i prodavatelji kako bi razmijenili svoje proizvode</a:t>
            </a:r>
            <a:endParaRPr lang="en-US" altLang="sr-Latn-RS" sz="1500">
              <a:latin typeface="Century Gothic" pitchFamily="34" charset="0"/>
            </a:endParaRPr>
          </a:p>
        </p:txBody>
      </p:sp>
      <p:sp>
        <p:nvSpPr>
          <p:cNvPr id="34827" name="TextBox 16"/>
          <p:cNvSpPr txBox="1">
            <a:spLocks noChangeArrowheads="1"/>
          </p:cNvSpPr>
          <p:nvPr/>
        </p:nvSpPr>
        <p:spPr bwMode="auto">
          <a:xfrm>
            <a:off x="5502275" y="4076700"/>
            <a:ext cx="3394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sr-Latn-RS" sz="1600">
                <a:latin typeface="Century Gothic" pitchFamily="34" charset="0"/>
              </a:rPr>
              <a:t>potencijaln</a:t>
            </a:r>
            <a:r>
              <a:rPr lang="hr-HR" altLang="sr-Latn-RS" sz="1600">
                <a:latin typeface="Century Gothic" pitchFamily="34" charset="0"/>
              </a:rPr>
              <a:t>i</a:t>
            </a:r>
            <a:r>
              <a:rPr lang="en-US" altLang="sr-Latn-RS" sz="1600">
                <a:latin typeface="Century Gothic" pitchFamily="34" charset="0"/>
              </a:rPr>
              <a:t> kupc</a:t>
            </a:r>
            <a:r>
              <a:rPr lang="hr-HR" altLang="sr-Latn-RS" sz="1600">
                <a:latin typeface="Century Gothic" pitchFamily="34" charset="0"/>
              </a:rPr>
              <a:t>i</a:t>
            </a:r>
            <a:r>
              <a:rPr lang="en-US" altLang="sr-Latn-RS" sz="1600">
                <a:latin typeface="Century Gothic" pitchFamily="34" charset="0"/>
              </a:rPr>
              <a:t> koji dijele određenu potrebu ili želju i koji bi bili željni i sposobni uključiti se u razmjenu u cilju zadovoljavanja</a:t>
            </a:r>
            <a:r>
              <a:rPr lang="hr-HR" altLang="sr-Latn-RS" sz="1600">
                <a:latin typeface="Century Gothic" pitchFamily="34" charset="0"/>
              </a:rPr>
              <a:t> </a:t>
            </a:r>
            <a:r>
              <a:rPr lang="en-US" altLang="sr-Latn-RS" sz="1600">
                <a:latin typeface="Century Gothic" pitchFamily="34" charset="0"/>
              </a:rPr>
              <a:t> tih</a:t>
            </a:r>
            <a:r>
              <a:rPr lang="hr-HR" altLang="sr-Latn-RS" sz="1600">
                <a:latin typeface="Century Gothic" pitchFamily="34" charset="0"/>
              </a:rPr>
              <a:t> </a:t>
            </a:r>
            <a:r>
              <a:rPr lang="en-US" altLang="sr-Latn-RS" sz="1600">
                <a:latin typeface="Century Gothic" pitchFamily="34" charset="0"/>
              </a:rPr>
              <a:t> želja </a:t>
            </a:r>
            <a:r>
              <a:rPr lang="hr-HR" altLang="sr-Latn-RS" sz="1600">
                <a:latin typeface="Century Gothic" pitchFamily="34" charset="0"/>
              </a:rPr>
              <a:t> </a:t>
            </a:r>
            <a:r>
              <a:rPr lang="en-US" altLang="sr-Latn-RS" sz="1600">
                <a:latin typeface="Century Gothic" pitchFamily="34" charset="0"/>
              </a:rPr>
              <a:t>i </a:t>
            </a:r>
            <a:r>
              <a:rPr lang="hr-HR" altLang="sr-Latn-RS" sz="1600">
                <a:latin typeface="Century Gothic" pitchFamily="34" charset="0"/>
              </a:rPr>
              <a:t> </a:t>
            </a:r>
            <a:r>
              <a:rPr lang="en-US" altLang="sr-Latn-RS" sz="1600">
                <a:latin typeface="Century Gothic" pitchFamily="34" charset="0"/>
              </a:rPr>
              <a:t>potreba</a:t>
            </a:r>
            <a:endParaRPr lang="en-US" altLang="sr-Latn-RS" sz="1500"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868362"/>
          </a:xfrm>
        </p:spPr>
        <p:txBody>
          <a:bodyPr/>
          <a:lstStyle/>
          <a:p>
            <a:pPr eaLnBrk="1" hangingPunct="1"/>
            <a:r>
              <a:rPr lang="hr-HR" altLang="sr-Latn-RS" sz="2800" smtClean="0"/>
              <a:t>Tematske cjeline predavanja</a:t>
            </a:r>
          </a:p>
        </p:txBody>
      </p:sp>
      <p:sp>
        <p:nvSpPr>
          <p:cNvPr id="1741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1741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93DB8F4-EA3E-4100-B8C3-E93354EE422B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17414" name="Content Placeholder 1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sr-Latn-RS" sz="2000" b="1" dirty="0" smtClean="0"/>
              <a:t>UVOD</a:t>
            </a:r>
            <a:r>
              <a:rPr lang="hr-HR" altLang="sr-Latn-RS" sz="2000" b="1" dirty="0" smtClean="0"/>
              <a:t> U EKONOMIJU</a:t>
            </a:r>
            <a:endParaRPr lang="hr-HR" altLang="sr-Latn-RS" sz="2000" dirty="0" smtClean="0"/>
          </a:p>
          <a:p>
            <a:pPr marL="0" indent="0">
              <a:buFontTx/>
              <a:buNone/>
            </a:pPr>
            <a:r>
              <a:rPr lang="hr-HR" altLang="sr-Latn-RS" sz="2000" b="1" dirty="0" smtClean="0"/>
              <a:t>I.  </a:t>
            </a:r>
            <a:r>
              <a:rPr lang="en-US" altLang="sr-Latn-RS" sz="2000" b="1" dirty="0" smtClean="0"/>
              <a:t>DIO: KONCEPT VREMENSKE VRIJEDNOSTI NOVCA I NJEGOVA </a:t>
            </a:r>
            <a:r>
              <a:rPr lang="hr-HR" altLang="sr-Latn-RS" sz="2000" b="1" dirty="0" smtClean="0"/>
              <a:t>	</a:t>
            </a:r>
            <a:r>
              <a:rPr lang="en-US" altLang="sr-Latn-RS" sz="2000" b="1" dirty="0" smtClean="0"/>
              <a:t>PRIMJENA U GRAĐEVINARSTVU</a:t>
            </a:r>
            <a:endParaRPr lang="hr-HR" altLang="sr-Latn-RS" sz="2000" dirty="0" smtClean="0"/>
          </a:p>
          <a:p>
            <a:pPr marL="0" indent="0">
              <a:buFontTx/>
              <a:buNone/>
            </a:pPr>
            <a:r>
              <a:rPr lang="hr-HR" altLang="sr-Latn-RS" sz="2000" b="1" dirty="0" smtClean="0"/>
              <a:t>II.  </a:t>
            </a:r>
            <a:r>
              <a:rPr lang="en-US" altLang="sr-Latn-RS" sz="2000" b="1" dirty="0" smtClean="0"/>
              <a:t>DIO: FINANCIJSKO OKRUŽENJE PODUZEĆA</a:t>
            </a:r>
            <a:endParaRPr lang="hr-HR" altLang="sr-Latn-RS" sz="2000" dirty="0" smtClean="0"/>
          </a:p>
          <a:p>
            <a:pPr marL="0" indent="0">
              <a:buFontTx/>
              <a:buNone/>
            </a:pPr>
            <a:r>
              <a:rPr lang="hr-HR" altLang="sr-Latn-RS" sz="2000" b="1" dirty="0" smtClean="0"/>
              <a:t>III. </a:t>
            </a:r>
            <a:r>
              <a:rPr lang="en-US" altLang="sr-Latn-RS" sz="2000" b="1" dirty="0" smtClean="0"/>
              <a:t>DIO: PLANIRANJE KAPITALNIH ULAGANJA</a:t>
            </a:r>
            <a:endParaRPr lang="hr-HR" altLang="sr-Latn-RS" sz="2000" dirty="0" smtClean="0"/>
          </a:p>
          <a:p>
            <a:pPr marL="0" indent="0">
              <a:buFontTx/>
              <a:buNone/>
            </a:pPr>
            <a:r>
              <a:rPr lang="en-US" altLang="sr-Latn-RS" sz="2000" b="1" dirty="0" smtClean="0"/>
              <a:t>IV. DIO:</a:t>
            </a:r>
            <a:r>
              <a:rPr lang="hr-HR" altLang="sr-Latn-RS" sz="2000" b="1" dirty="0" smtClean="0"/>
              <a:t> </a:t>
            </a:r>
            <a:r>
              <a:rPr lang="en-US" altLang="sr-Latn-RS" sz="2000" b="1" dirty="0" smtClean="0"/>
              <a:t>PROCJENA INVESTICIJSKIH PROJEKATA</a:t>
            </a:r>
            <a:endParaRPr lang="hr-HR" altLang="sr-Latn-RS" sz="2000" dirty="0" smtClean="0"/>
          </a:p>
          <a:p>
            <a:pPr marL="0" indent="0">
              <a:buFontTx/>
              <a:buNone/>
            </a:pPr>
            <a:r>
              <a:rPr lang="en-US" altLang="sr-Latn-RS" sz="2000" b="1" dirty="0" smtClean="0"/>
              <a:t>V. DIO:	METODE FINANCIJSKE ANALIZE</a:t>
            </a:r>
            <a:r>
              <a:rPr lang="hr-HR" altLang="sr-Latn-RS" sz="2000" b="1" dirty="0" smtClean="0"/>
              <a:t> 1. dio</a:t>
            </a:r>
            <a:endParaRPr lang="hr-HR" altLang="sr-Latn-RS" sz="2000" dirty="0" smtClean="0"/>
          </a:p>
          <a:p>
            <a:pPr marL="0" indent="0">
              <a:buFontTx/>
              <a:buNone/>
            </a:pPr>
            <a:r>
              <a:rPr lang="en-US" altLang="sr-Latn-RS" sz="2000" b="1" dirty="0" smtClean="0"/>
              <a:t>VI. DIO: </a:t>
            </a:r>
            <a:r>
              <a:rPr lang="hr-HR" altLang="sr-Latn-RS" sz="2000" b="1" dirty="0" smtClean="0"/>
              <a:t>INVESTICIJSKA STUDIJA - </a:t>
            </a:r>
            <a:r>
              <a:rPr lang="en-US" altLang="sr-Latn-RS" sz="2000" b="1" dirty="0" smtClean="0"/>
              <a:t>METODE FINANCIJSKE </a:t>
            </a:r>
            <a:r>
              <a:rPr lang="hr-HR" altLang="sr-Latn-RS" sz="2000" b="1" dirty="0" smtClean="0"/>
              <a:t> </a:t>
            </a:r>
          </a:p>
          <a:p>
            <a:pPr marL="0" indent="0">
              <a:buFontTx/>
              <a:buNone/>
            </a:pPr>
            <a:r>
              <a:rPr lang="hr-HR" altLang="sr-Latn-RS" sz="2000" b="1" dirty="0"/>
              <a:t> </a:t>
            </a:r>
            <a:r>
              <a:rPr lang="hr-HR" altLang="sr-Latn-RS" sz="2000" b="1" dirty="0" smtClean="0"/>
              <a:t>             </a:t>
            </a:r>
            <a:r>
              <a:rPr lang="en-US" altLang="sr-Latn-RS" sz="2000" b="1" dirty="0" smtClean="0"/>
              <a:t>ANALIZE</a:t>
            </a:r>
            <a:r>
              <a:rPr lang="hr-HR" altLang="sr-Latn-RS" sz="2000" b="1" dirty="0" smtClean="0"/>
              <a:t> 2. dio</a:t>
            </a:r>
            <a:endParaRPr lang="hr-HR" altLang="sr-Latn-RS" sz="2000" dirty="0" smtClean="0"/>
          </a:p>
          <a:p>
            <a:pPr marL="0" indent="0">
              <a:buFontTx/>
              <a:buNone/>
            </a:pPr>
            <a:r>
              <a:rPr lang="en-US" altLang="sr-Latn-RS" sz="2000" b="1" dirty="0" smtClean="0"/>
              <a:t>VII. DIO:</a:t>
            </a:r>
            <a:r>
              <a:rPr lang="hr-HR" altLang="sr-Latn-RS" sz="2000" b="1" dirty="0" smtClean="0"/>
              <a:t> </a:t>
            </a:r>
            <a:r>
              <a:rPr lang="en-US" altLang="sr-Latn-RS" sz="2000" b="1" dirty="0" smtClean="0"/>
              <a:t>MARKETING-STRATEGIJA I PLANIRANJE  </a:t>
            </a:r>
            <a:endParaRPr lang="hr-HR" altLang="sr-Latn-RS" sz="2000" dirty="0" smtClean="0"/>
          </a:p>
          <a:p>
            <a:pPr marL="0" indent="0">
              <a:buFontTx/>
              <a:buNone/>
            </a:pPr>
            <a:r>
              <a:rPr lang="hr-HR" altLang="sr-Latn-RS" sz="2000" b="1" dirty="0" smtClean="0"/>
              <a:t>VIII</a:t>
            </a:r>
            <a:r>
              <a:rPr lang="en-US" altLang="sr-Latn-RS" sz="2000" b="1" dirty="0" smtClean="0"/>
              <a:t>. DIO: </a:t>
            </a:r>
            <a:r>
              <a:rPr lang="hr-HR" altLang="sr-Latn-RS" sz="2000" b="1" dirty="0" smtClean="0"/>
              <a:t>P</a:t>
            </a:r>
            <a:r>
              <a:rPr lang="en-US" altLang="sr-Latn-RS" sz="2000" b="1" dirty="0" smtClean="0"/>
              <a:t>OVEZIVANJE SUDIONIKA U PROJEKTU				</a:t>
            </a:r>
            <a:endParaRPr lang="hr-HR" altLang="sr-Latn-RS" sz="2000" dirty="0" smtClean="0"/>
          </a:p>
          <a:p>
            <a:pPr marL="0" indent="0">
              <a:buFontTx/>
              <a:buNone/>
            </a:pPr>
            <a:endParaRPr lang="hr-HR" altLang="sr-Latn-R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1.3. TRŽIŠTE</a:t>
            </a:r>
            <a:endParaRPr lang="en-US" altLang="sr-Latn-RS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dirty="0" smtClean="0"/>
              <a:t>U </a:t>
            </a:r>
            <a:r>
              <a:rPr lang="hr-HR" sz="1600" dirty="0"/>
              <a:t>osnovi, postoji pet tržišta i njihovi međusobni odnosi i to:</a:t>
            </a:r>
            <a:endParaRPr lang="en-US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600" dirty="0"/>
              <a:t> 	- tržište resursa (sirovina, rada, kapitala, itd)</a:t>
            </a:r>
            <a:endParaRPr lang="en-US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600" dirty="0"/>
              <a:t>	- tržište proizvođača</a:t>
            </a:r>
            <a:endParaRPr lang="en-US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600" dirty="0"/>
              <a:t>	- tržište posrednika</a:t>
            </a:r>
            <a:endParaRPr lang="en-US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600" dirty="0"/>
              <a:t>	- potrošačka tržišta i</a:t>
            </a:r>
            <a:endParaRPr lang="en-US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600" dirty="0"/>
              <a:t>	- vladina tržišta </a:t>
            </a:r>
            <a:endParaRPr lang="en-US" sz="16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err="1" smtClean="0"/>
              <a:t>Tržište</a:t>
            </a:r>
            <a:r>
              <a:rPr lang="en-US" sz="1600" dirty="0" smtClean="0"/>
              <a:t> </a:t>
            </a:r>
            <a:r>
              <a:rPr lang="en-US" sz="1600" dirty="0" err="1"/>
              <a:t>obavlja</a:t>
            </a:r>
            <a:r>
              <a:rPr lang="en-US" sz="1600" dirty="0"/>
              <a:t> </a:t>
            </a:r>
            <a:r>
              <a:rPr lang="en-US" sz="1600" dirty="0" err="1" smtClean="0"/>
              <a:t>niz</a:t>
            </a:r>
            <a:r>
              <a:rPr lang="hr-HR" sz="1600" dirty="0" smtClean="0"/>
              <a:t> </a:t>
            </a:r>
            <a:r>
              <a:rPr lang="en-US" sz="1600" dirty="0" smtClean="0"/>
              <a:t> </a:t>
            </a:r>
            <a:r>
              <a:rPr lang="en-US" sz="1600" dirty="0" err="1"/>
              <a:t>funkcija</a:t>
            </a:r>
            <a:r>
              <a:rPr lang="en-US" sz="1600" dirty="0"/>
              <a:t> u </a:t>
            </a:r>
            <a:r>
              <a:rPr lang="en-US" sz="1600" dirty="0" err="1"/>
              <a:t>razvijenim</a:t>
            </a:r>
            <a:r>
              <a:rPr lang="en-US" sz="1600" dirty="0"/>
              <a:t> </a:t>
            </a:r>
            <a:r>
              <a:rPr lang="en-US" sz="1600" dirty="0" err="1"/>
              <a:t>gospodarstvima</a:t>
            </a:r>
            <a:endParaRPr lang="en-US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/>
              <a:t>Selektivnu</a:t>
            </a:r>
            <a:r>
              <a:rPr lang="en-US" sz="1600" dirty="0"/>
              <a:t> </a:t>
            </a:r>
            <a:r>
              <a:rPr lang="en-US" sz="1600" dirty="0" err="1"/>
              <a:t>funkciju</a:t>
            </a:r>
            <a:r>
              <a:rPr lang="en-US" sz="1600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/>
              <a:t>Alokativnu</a:t>
            </a:r>
            <a:r>
              <a:rPr lang="en-US" sz="1600" dirty="0"/>
              <a:t> </a:t>
            </a:r>
            <a:r>
              <a:rPr lang="en-US" sz="1600" dirty="0" err="1"/>
              <a:t>funkciju</a:t>
            </a:r>
            <a:r>
              <a:rPr lang="en-US" sz="1600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/>
              <a:t>Distributivnu</a:t>
            </a:r>
            <a:r>
              <a:rPr lang="en-US" sz="1600" dirty="0"/>
              <a:t> </a:t>
            </a:r>
            <a:r>
              <a:rPr lang="en-US" sz="1600" dirty="0" err="1"/>
              <a:t>funkciju</a:t>
            </a:r>
            <a:r>
              <a:rPr lang="en-US" sz="1600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500" dirty="0"/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358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A37CE2-B393-4AF7-A576-5B0678A29A5E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sr-Latn-RS" sz="1400" smtClean="0">
              <a:latin typeface="Calibri" pitchFamily="34" charset="0"/>
            </a:endParaRPr>
          </a:p>
        </p:txBody>
      </p:sp>
      <p:pic>
        <p:nvPicPr>
          <p:cNvPr id="358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700213"/>
            <a:ext cx="29527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1.4</a:t>
            </a:r>
            <a:r>
              <a:rPr lang="en-US" altLang="sr-Latn-RS" sz="2800" smtClean="0"/>
              <a:t>. </a:t>
            </a:r>
            <a:r>
              <a:rPr lang="hr-HR" altLang="sr-Latn-RS" sz="2800" smtClean="0"/>
              <a:t>POTRAŽNJA</a:t>
            </a:r>
            <a:endParaRPr lang="en-US" altLang="sr-Latn-RS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/>
              <a:t>količina</a:t>
            </a:r>
            <a:r>
              <a:rPr lang="en-US" sz="1600" dirty="0"/>
              <a:t> </a:t>
            </a:r>
            <a:r>
              <a:rPr lang="en-US" sz="1600" dirty="0" err="1"/>
              <a:t>proizvoda</a:t>
            </a:r>
            <a:r>
              <a:rPr lang="en-US" sz="1600" dirty="0"/>
              <a:t> (</a:t>
            </a:r>
            <a:r>
              <a:rPr lang="en-US" sz="1600" dirty="0" err="1"/>
              <a:t>dobara</a:t>
            </a:r>
            <a:r>
              <a:rPr lang="en-US" sz="1600" dirty="0"/>
              <a:t>) i </a:t>
            </a:r>
            <a:r>
              <a:rPr lang="en-US" sz="1600" dirty="0" err="1"/>
              <a:t>usluga</a:t>
            </a:r>
            <a:r>
              <a:rPr lang="en-US" sz="1600" dirty="0"/>
              <a:t> </a:t>
            </a:r>
            <a:r>
              <a:rPr lang="en-US" sz="1600" dirty="0" err="1"/>
              <a:t>koju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kupci</a:t>
            </a:r>
            <a:r>
              <a:rPr lang="en-US" sz="1600" dirty="0"/>
              <a:t> </a:t>
            </a:r>
            <a:r>
              <a:rPr lang="en-US" sz="1600" dirty="0" err="1"/>
              <a:t>spremni</a:t>
            </a:r>
            <a:r>
              <a:rPr lang="en-US" sz="1600" dirty="0"/>
              <a:t> </a:t>
            </a:r>
            <a:r>
              <a:rPr lang="en-US" sz="1600" dirty="0" err="1"/>
              <a:t>kupiti</a:t>
            </a:r>
            <a:r>
              <a:rPr lang="en-US" sz="1600" dirty="0"/>
              <a:t> </a:t>
            </a:r>
            <a:r>
              <a:rPr lang="en-US" sz="1600" dirty="0" err="1"/>
              <a:t>po</a:t>
            </a:r>
            <a:r>
              <a:rPr lang="en-US" sz="1600" dirty="0"/>
              <a:t> </a:t>
            </a:r>
            <a:r>
              <a:rPr lang="en-US" sz="1600" dirty="0" err="1"/>
              <a:t>određenoj</a:t>
            </a:r>
            <a:r>
              <a:rPr lang="en-US" sz="1600" dirty="0"/>
              <a:t> </a:t>
            </a:r>
            <a:r>
              <a:rPr lang="en-US" sz="1600" dirty="0" err="1" smtClean="0"/>
              <a:t>cijeni</a:t>
            </a:r>
            <a:endParaRPr lang="hr-HR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/>
              <a:t>Odnos</a:t>
            </a:r>
            <a:r>
              <a:rPr lang="en-US" sz="1600" dirty="0"/>
              <a:t> </a:t>
            </a:r>
            <a:r>
              <a:rPr lang="en-US" sz="1600" dirty="0" err="1"/>
              <a:t>između</a:t>
            </a:r>
            <a:r>
              <a:rPr lang="en-US" sz="1600" dirty="0"/>
              <a:t> </a:t>
            </a:r>
            <a:r>
              <a:rPr lang="en-US" sz="1600" dirty="0" err="1"/>
              <a:t>tržišne</a:t>
            </a:r>
            <a:r>
              <a:rPr lang="en-US" sz="1600" dirty="0"/>
              <a:t> </a:t>
            </a:r>
            <a:r>
              <a:rPr lang="en-US" sz="1600" dirty="0" err="1"/>
              <a:t>cijene</a:t>
            </a:r>
            <a:r>
              <a:rPr lang="en-US" sz="1600" dirty="0"/>
              <a:t> </a:t>
            </a:r>
            <a:r>
              <a:rPr lang="en-US" sz="1600" dirty="0" err="1"/>
              <a:t>proizvoda</a:t>
            </a:r>
            <a:r>
              <a:rPr lang="en-US" sz="1600" dirty="0"/>
              <a:t> i </a:t>
            </a:r>
            <a:r>
              <a:rPr lang="en-US" sz="1600" dirty="0" err="1"/>
              <a:t>količine</a:t>
            </a:r>
            <a:r>
              <a:rPr lang="en-US" sz="1600" dirty="0"/>
              <a:t> </a:t>
            </a:r>
            <a:r>
              <a:rPr lang="en-US" sz="1600" dirty="0" err="1"/>
              <a:t>koja</a:t>
            </a:r>
            <a:r>
              <a:rPr lang="en-US" sz="1600" dirty="0"/>
              <a:t> se </a:t>
            </a:r>
            <a:r>
              <a:rPr lang="en-US" sz="1600" dirty="0" err="1"/>
              <a:t>pri</a:t>
            </a:r>
            <a:r>
              <a:rPr lang="en-US" sz="1600" dirty="0"/>
              <a:t> </a:t>
            </a:r>
            <a:r>
              <a:rPr lang="en-US" sz="1600" dirty="0" err="1"/>
              <a:t>toj</a:t>
            </a:r>
            <a:r>
              <a:rPr lang="en-US" sz="1600" dirty="0"/>
              <a:t> </a:t>
            </a:r>
            <a:r>
              <a:rPr lang="en-US" sz="1600" dirty="0" err="1"/>
              <a:t>cijeni</a:t>
            </a:r>
            <a:r>
              <a:rPr lang="en-US" sz="1600" dirty="0"/>
              <a:t> </a:t>
            </a:r>
            <a:r>
              <a:rPr lang="en-US" sz="1600" dirty="0" err="1"/>
              <a:t>traži</a:t>
            </a:r>
            <a:r>
              <a:rPr lang="en-US" sz="1600" dirty="0"/>
              <a:t> </a:t>
            </a:r>
            <a:r>
              <a:rPr lang="en-US" sz="1600" dirty="0" err="1"/>
              <a:t>prikazuje</a:t>
            </a:r>
            <a:r>
              <a:rPr lang="en-US" sz="1600" dirty="0"/>
              <a:t> </a:t>
            </a:r>
            <a:r>
              <a:rPr lang="en-US" sz="1600" dirty="0" err="1"/>
              <a:t>tablica</a:t>
            </a:r>
            <a:r>
              <a:rPr lang="en-US" sz="1600" dirty="0"/>
              <a:t> </a:t>
            </a:r>
            <a:r>
              <a:rPr lang="en-US" sz="1600" dirty="0" err="1" smtClean="0"/>
              <a:t>potražnje</a:t>
            </a:r>
            <a:endParaRPr lang="hr-HR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16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b="1" dirty="0" smtClean="0"/>
              <a:t>                                                    </a:t>
            </a:r>
            <a:r>
              <a:rPr lang="en-US" sz="1600" b="1" dirty="0" err="1" smtClean="0"/>
              <a:t>Qd</a:t>
            </a:r>
            <a:r>
              <a:rPr lang="en-US" sz="1600" b="1" baseline="-25000" dirty="0" err="1" smtClean="0"/>
              <a:t>x</a:t>
            </a:r>
            <a:r>
              <a:rPr lang="en-US" sz="1600" b="1" dirty="0" smtClean="0"/>
              <a:t> </a:t>
            </a:r>
            <a:r>
              <a:rPr lang="en-US" sz="1600" b="1" dirty="0"/>
              <a:t>= f (</a:t>
            </a:r>
            <a:r>
              <a:rPr lang="en-US" sz="1600" b="1" dirty="0" err="1"/>
              <a:t>P</a:t>
            </a:r>
            <a:r>
              <a:rPr lang="en-US" sz="1600" b="1" baseline="-25000" dirty="0" err="1"/>
              <a:t>x</a:t>
            </a:r>
            <a:r>
              <a:rPr lang="en-US" sz="1600" b="1" dirty="0"/>
              <a:t>, I, </a:t>
            </a:r>
            <a:r>
              <a:rPr lang="en-US" sz="1600" b="1" dirty="0" err="1"/>
              <a:t>P</a:t>
            </a:r>
            <a:r>
              <a:rPr lang="en-US" sz="1600" b="1" baseline="-25000" dirty="0" err="1"/>
              <a:t>y</a:t>
            </a:r>
            <a:r>
              <a:rPr lang="en-US" sz="1600" b="1" dirty="0"/>
              <a:t>, T)</a:t>
            </a:r>
            <a:br>
              <a:rPr lang="en-US" sz="1600" b="1" dirty="0"/>
            </a:br>
            <a:endParaRPr lang="hr-HR" sz="16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600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b="1" dirty="0" smtClean="0"/>
              <a:t>      PODJELA PROIZVODA NA: 1. NORMALNE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b="1" dirty="0"/>
              <a:t>	</a:t>
            </a:r>
            <a:r>
              <a:rPr lang="hr-HR" sz="1600" b="1" dirty="0" smtClean="0"/>
              <a:t>	                     2. INFERIORNE </a:t>
            </a:r>
            <a:endParaRPr lang="en-US" sz="1500" dirty="0"/>
          </a:p>
        </p:txBody>
      </p:sp>
      <p:sp>
        <p:nvSpPr>
          <p:cNvPr id="3686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3686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368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417D613-9201-4B7D-9415-995CA432BD6F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sr-Latn-RS" sz="140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1.5</a:t>
            </a:r>
            <a:r>
              <a:rPr lang="en-US" altLang="sr-Latn-RS" sz="2800" smtClean="0"/>
              <a:t>. </a:t>
            </a:r>
            <a:r>
              <a:rPr lang="hr-HR" altLang="sr-Latn-RS" sz="2800" smtClean="0"/>
              <a:t>PONUDA</a:t>
            </a:r>
            <a:endParaRPr lang="en-US" altLang="sr-Latn-RS" sz="2800" smtClean="0"/>
          </a:p>
        </p:txBody>
      </p:sp>
      <p:sp>
        <p:nvSpPr>
          <p:cNvPr id="37891" name="Content Placeholder 7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sr-Latn-RS" sz="1600" smtClean="0"/>
              <a:t>količina proizvoda koju su proizvođači ili prodavatelji spremni prodati po određenim cijenama u određenom vremenskom razdoblju</a:t>
            </a:r>
            <a:endParaRPr lang="hr-HR" altLang="sr-Latn-RS" sz="1600" smtClean="0"/>
          </a:p>
          <a:p>
            <a:pPr eaLnBrk="1" hangingPunct="1"/>
            <a:endParaRPr lang="hr-HR" altLang="sr-Latn-RS" sz="1600" smtClean="0"/>
          </a:p>
          <a:p>
            <a:pPr eaLnBrk="1" hangingPunct="1"/>
            <a:endParaRPr lang="hr-HR" altLang="sr-Latn-RS" sz="1600" smtClean="0"/>
          </a:p>
          <a:p>
            <a:pPr eaLnBrk="1" hangingPunct="1">
              <a:buFontTx/>
              <a:buAutoNum type="arabicPeriod"/>
            </a:pPr>
            <a:r>
              <a:rPr lang="en-US" altLang="sr-Latn-RS" sz="1600" b="1" smtClean="0"/>
              <a:t>Individualna ponuda </a:t>
            </a:r>
            <a:endParaRPr lang="hr-HR" altLang="sr-Latn-RS" sz="1600" b="1" smtClean="0"/>
          </a:p>
          <a:p>
            <a:pPr eaLnBrk="1" hangingPunct="1">
              <a:buFontTx/>
              <a:buAutoNum type="arabicPeriod"/>
            </a:pPr>
            <a:r>
              <a:rPr lang="hr-HR" altLang="sr-Latn-RS" sz="1600" b="1" smtClean="0"/>
              <a:t>T</a:t>
            </a:r>
            <a:r>
              <a:rPr lang="en-US" altLang="sr-Latn-RS" sz="1600" b="1" smtClean="0"/>
              <a:t>ržišna ponuda</a:t>
            </a:r>
            <a:r>
              <a:rPr lang="en-US" altLang="sr-Latn-RS" sz="1600" smtClean="0"/>
              <a:t> </a:t>
            </a:r>
            <a:endParaRPr lang="hr-HR" altLang="sr-Latn-RS" sz="1600" smtClean="0"/>
          </a:p>
          <a:p>
            <a:pPr eaLnBrk="1" hangingPunct="1">
              <a:buFontTx/>
              <a:buAutoNum type="arabicPeriod"/>
            </a:pPr>
            <a:endParaRPr lang="hr-HR" altLang="sr-Latn-RS" sz="1600" smtClean="0"/>
          </a:p>
          <a:p>
            <a:pPr eaLnBrk="1" hangingPunct="1">
              <a:buFontTx/>
              <a:buAutoNum type="arabicPeriod"/>
            </a:pPr>
            <a:r>
              <a:rPr lang="en-US" altLang="sr-Latn-RS" sz="1600" b="1" smtClean="0"/>
              <a:t>Qs</a:t>
            </a:r>
            <a:r>
              <a:rPr lang="en-US" altLang="sr-Latn-RS" sz="1600" b="1" baseline="-25000" smtClean="0"/>
              <a:t>x</a:t>
            </a:r>
            <a:r>
              <a:rPr lang="en-US" altLang="sr-Latn-RS" sz="1600" b="1" smtClean="0"/>
              <a:t> = f (P</a:t>
            </a:r>
            <a:r>
              <a:rPr lang="en-US" altLang="sr-Latn-RS" sz="1600" b="1" baseline="-25000" smtClean="0"/>
              <a:t>x</a:t>
            </a:r>
            <a:r>
              <a:rPr lang="en-US" altLang="sr-Latn-RS" sz="1600" b="1" smtClean="0"/>
              <a:t>, P</a:t>
            </a:r>
            <a:r>
              <a:rPr lang="en-US" altLang="sr-Latn-RS" sz="1600" b="1" baseline="-25000" smtClean="0"/>
              <a:t>y</a:t>
            </a:r>
            <a:r>
              <a:rPr lang="en-US" altLang="sr-Latn-RS" sz="1600" b="1" smtClean="0"/>
              <a:t>, C, T)</a:t>
            </a:r>
            <a:endParaRPr lang="en-US" altLang="sr-Latn-RS" sz="1500" smtClean="0"/>
          </a:p>
        </p:txBody>
      </p:sp>
      <p:sp>
        <p:nvSpPr>
          <p:cNvPr id="3789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3789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378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E9FA379-DD23-4105-A44A-68F912CAB39D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sr-Latn-RS" sz="140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1.6. PROIZVODNJA</a:t>
            </a:r>
            <a:endParaRPr lang="en-US" altLang="sr-Latn-RS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PROIZVODNJA</a:t>
            </a:r>
            <a:endParaRPr lang="hr-HR" sz="1600" b="1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 err="1" smtClean="0"/>
              <a:t>Predstavlja</a:t>
            </a:r>
            <a:r>
              <a:rPr lang="en-US" sz="1600" dirty="0" smtClean="0"/>
              <a:t> </a:t>
            </a:r>
            <a:r>
              <a:rPr lang="en-US" sz="1600" dirty="0" err="1"/>
              <a:t>transformacijski</a:t>
            </a:r>
            <a:r>
              <a:rPr lang="en-US" sz="1600" dirty="0"/>
              <a:t> </a:t>
            </a:r>
            <a:r>
              <a:rPr lang="en-US" sz="1600" dirty="0" err="1"/>
              <a:t>proces</a:t>
            </a:r>
            <a:r>
              <a:rPr lang="en-US" sz="1600" dirty="0"/>
              <a:t> </a:t>
            </a:r>
            <a:r>
              <a:rPr lang="en-US" sz="1600" dirty="0" err="1"/>
              <a:t>dobara</a:t>
            </a:r>
            <a:r>
              <a:rPr lang="en-US" sz="1600" dirty="0"/>
              <a:t> </a:t>
            </a:r>
            <a:r>
              <a:rPr lang="en-US" sz="1600" dirty="0" err="1"/>
              <a:t>kod</a:t>
            </a:r>
            <a:r>
              <a:rPr lang="en-US" sz="1600" dirty="0"/>
              <a:t> </a:t>
            </a:r>
            <a:r>
              <a:rPr lang="en-US" sz="1600" dirty="0" err="1"/>
              <a:t>kojeg</a:t>
            </a:r>
            <a:r>
              <a:rPr lang="en-US" sz="1600" dirty="0"/>
              <a:t> se </a:t>
            </a:r>
            <a:r>
              <a:rPr lang="en-US" sz="1600" dirty="0" err="1"/>
              <a:t>kombiniranjem</a:t>
            </a:r>
            <a:r>
              <a:rPr lang="en-US" sz="1600" dirty="0"/>
              <a:t> </a:t>
            </a:r>
            <a:r>
              <a:rPr lang="en-US" sz="1600" dirty="0" err="1"/>
              <a:t>različitih</a:t>
            </a:r>
            <a:r>
              <a:rPr lang="en-US" sz="1600" dirty="0"/>
              <a:t> INPUT-a (</a:t>
            </a:r>
            <a:r>
              <a:rPr lang="en-US" sz="1600" dirty="0" err="1"/>
              <a:t>faktora</a:t>
            </a:r>
            <a:r>
              <a:rPr lang="en-US" sz="1600" dirty="0"/>
              <a:t> </a:t>
            </a:r>
            <a:r>
              <a:rPr lang="en-US" sz="1600" dirty="0" err="1"/>
              <a:t>proizvodnje</a:t>
            </a:r>
            <a:r>
              <a:rPr lang="en-US" sz="1600" dirty="0"/>
              <a:t>) </a:t>
            </a:r>
            <a:r>
              <a:rPr lang="en-US" sz="1600" dirty="0" err="1"/>
              <a:t>postiže</a:t>
            </a:r>
            <a:r>
              <a:rPr lang="en-US" sz="1600" dirty="0"/>
              <a:t> </a:t>
            </a:r>
            <a:r>
              <a:rPr lang="en-US" sz="1600" dirty="0" err="1"/>
              <a:t>cilj</a:t>
            </a:r>
            <a:r>
              <a:rPr lang="en-US" sz="1600" dirty="0"/>
              <a:t>, </a:t>
            </a:r>
            <a:r>
              <a:rPr lang="en-US" sz="1600" dirty="0" err="1"/>
              <a:t>tj</a:t>
            </a:r>
            <a:r>
              <a:rPr lang="en-US" sz="1600" dirty="0"/>
              <a:t>. </a:t>
            </a:r>
            <a:r>
              <a:rPr lang="en-US" sz="1600" dirty="0" err="1"/>
              <a:t>stvaranje</a:t>
            </a:r>
            <a:r>
              <a:rPr lang="en-US" sz="1600" dirty="0"/>
              <a:t> </a:t>
            </a:r>
            <a:r>
              <a:rPr lang="en-US" sz="1600" dirty="0" err="1"/>
              <a:t>određenog</a:t>
            </a:r>
            <a:r>
              <a:rPr lang="en-US" sz="1600" dirty="0"/>
              <a:t> OUTPUT-a (</a:t>
            </a:r>
            <a:r>
              <a:rPr lang="en-US" sz="1600" dirty="0" err="1"/>
              <a:t>učinka</a:t>
            </a:r>
            <a:r>
              <a:rPr lang="en-US" sz="1600" dirty="0"/>
              <a:t> </a:t>
            </a:r>
            <a:r>
              <a:rPr lang="en-US" sz="1600" dirty="0" err="1"/>
              <a:t>proizvoda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usluge</a:t>
            </a:r>
            <a:r>
              <a:rPr lang="en-US" sz="1600" dirty="0"/>
              <a:t>). To je </a:t>
            </a:r>
            <a:r>
              <a:rPr lang="en-US" sz="1600" dirty="0" err="1"/>
              <a:t>djelatnost</a:t>
            </a:r>
            <a:r>
              <a:rPr lang="en-US" sz="1600" dirty="0"/>
              <a:t> </a:t>
            </a:r>
            <a:r>
              <a:rPr lang="en-US" sz="1600" dirty="0" err="1"/>
              <a:t>kojom</a:t>
            </a:r>
            <a:r>
              <a:rPr lang="en-US" sz="1600" dirty="0"/>
              <a:t> se </a:t>
            </a:r>
            <a:r>
              <a:rPr lang="en-US" sz="1600" dirty="0" err="1"/>
              <a:t>uz</a:t>
            </a:r>
            <a:r>
              <a:rPr lang="en-US" sz="1600" dirty="0"/>
              <a:t> </a:t>
            </a:r>
            <a:r>
              <a:rPr lang="en-US" sz="1600" dirty="0" err="1"/>
              <a:t>pomoć</a:t>
            </a:r>
            <a:r>
              <a:rPr lang="en-US" sz="1600" dirty="0"/>
              <a:t> </a:t>
            </a:r>
            <a:r>
              <a:rPr lang="en-US" sz="1600" dirty="0" err="1"/>
              <a:t>ljudskog</a:t>
            </a:r>
            <a:r>
              <a:rPr lang="en-US" sz="1600" dirty="0"/>
              <a:t> </a:t>
            </a:r>
            <a:r>
              <a:rPr lang="en-US" sz="1600" dirty="0" err="1"/>
              <a:t>rada</a:t>
            </a:r>
            <a:r>
              <a:rPr lang="en-US" sz="1600" dirty="0"/>
              <a:t> i </a:t>
            </a:r>
            <a:r>
              <a:rPr lang="en-US" sz="1600" dirty="0" err="1"/>
              <a:t>tehničkih</a:t>
            </a:r>
            <a:r>
              <a:rPr lang="en-US" sz="1600" dirty="0"/>
              <a:t> </a:t>
            </a:r>
            <a:r>
              <a:rPr lang="en-US" sz="1600" dirty="0" err="1"/>
              <a:t>sredstava</a:t>
            </a:r>
            <a:r>
              <a:rPr lang="en-US" sz="1600" dirty="0"/>
              <a:t> </a:t>
            </a:r>
            <a:r>
              <a:rPr lang="en-US" sz="1600" dirty="0" err="1"/>
              <a:t>predmeti</a:t>
            </a:r>
            <a:r>
              <a:rPr lang="en-US" sz="1600" dirty="0"/>
              <a:t> </a:t>
            </a:r>
            <a:r>
              <a:rPr lang="en-US" sz="1600" dirty="0" err="1"/>
              <a:t>rada</a:t>
            </a:r>
            <a:r>
              <a:rPr lang="en-US" sz="1600" dirty="0"/>
              <a:t> </a:t>
            </a:r>
            <a:r>
              <a:rPr lang="en-US" sz="1600" dirty="0" err="1"/>
              <a:t>pretvaraju</a:t>
            </a:r>
            <a:r>
              <a:rPr lang="en-US" sz="1600" dirty="0"/>
              <a:t> se u </a:t>
            </a:r>
            <a:r>
              <a:rPr lang="en-US" sz="1600" dirty="0" err="1"/>
              <a:t>proizvode</a:t>
            </a:r>
            <a:r>
              <a:rPr lang="en-US" sz="1600" dirty="0"/>
              <a:t> i </a:t>
            </a:r>
            <a:r>
              <a:rPr lang="en-US" sz="1600" dirty="0" err="1"/>
              <a:t>usluge</a:t>
            </a:r>
            <a:r>
              <a:rPr lang="en-US" sz="1600" dirty="0"/>
              <a:t>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dirty="0" smtClean="0"/>
              <a:t>1.FAKTORI PROIZVODNJE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500" dirty="0"/>
              <a:t> </a:t>
            </a:r>
            <a:r>
              <a:rPr lang="hr-HR" sz="1500" dirty="0" smtClean="0"/>
              <a:t>          </a:t>
            </a:r>
            <a:r>
              <a:rPr lang="en-US" sz="1600" dirty="0" smtClean="0"/>
              <a:t>S </a:t>
            </a:r>
            <a:r>
              <a:rPr lang="en-US" sz="1600" dirty="0" err="1"/>
              <a:t>obzirom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karakter</a:t>
            </a:r>
            <a:r>
              <a:rPr lang="en-US" sz="1600" dirty="0"/>
              <a:t> </a:t>
            </a:r>
            <a:r>
              <a:rPr lang="en-US" sz="1600" dirty="0" err="1"/>
              <a:t>angažiranih</a:t>
            </a:r>
            <a:r>
              <a:rPr lang="en-US" sz="1600" dirty="0"/>
              <a:t> </a:t>
            </a:r>
            <a:r>
              <a:rPr lang="en-US" sz="1600" b="1" dirty="0" err="1"/>
              <a:t>proizvodnih</a:t>
            </a:r>
            <a:r>
              <a:rPr lang="en-US" sz="1600" b="1" dirty="0"/>
              <a:t> </a:t>
            </a:r>
            <a:r>
              <a:rPr lang="en-US" sz="1600" b="1" dirty="0" err="1"/>
              <a:t>čimbenika</a:t>
            </a:r>
            <a:r>
              <a:rPr lang="en-US" sz="1600" dirty="0"/>
              <a:t>, </a:t>
            </a:r>
            <a:r>
              <a:rPr lang="en-US" sz="1600" dirty="0" err="1"/>
              <a:t>oni</a:t>
            </a:r>
            <a:r>
              <a:rPr lang="en-US" sz="1600" dirty="0"/>
              <a:t> se </a:t>
            </a:r>
            <a:r>
              <a:rPr lang="en-US" sz="1600" dirty="0" err="1"/>
              <a:t>mogu</a:t>
            </a:r>
            <a:r>
              <a:rPr lang="en-US" sz="1600" dirty="0"/>
              <a:t> </a:t>
            </a:r>
            <a:r>
              <a:rPr lang="en-US" sz="1600" dirty="0" err="1"/>
              <a:t>svrstati</a:t>
            </a:r>
            <a:r>
              <a:rPr lang="en-US" sz="1600" dirty="0"/>
              <a:t> u </a:t>
            </a:r>
            <a:endParaRPr lang="hr-HR" sz="1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dirty="0"/>
              <a:t> </a:t>
            </a:r>
            <a:r>
              <a:rPr lang="hr-HR" sz="1600" dirty="0" smtClean="0"/>
              <a:t>           </a:t>
            </a:r>
            <a:r>
              <a:rPr lang="en-US" sz="1600" b="1" dirty="0" err="1" smtClean="0"/>
              <a:t>dvije</a:t>
            </a:r>
            <a:r>
              <a:rPr lang="en-US" sz="1600" b="1" dirty="0" smtClean="0"/>
              <a:t> </a:t>
            </a:r>
            <a:r>
              <a:rPr lang="en-US" sz="1600" b="1" dirty="0" err="1"/>
              <a:t>osnovne</a:t>
            </a:r>
            <a:r>
              <a:rPr lang="en-US" sz="1600" b="1" dirty="0"/>
              <a:t> </a:t>
            </a:r>
            <a:r>
              <a:rPr lang="en-US" sz="1600" b="1" dirty="0" err="1"/>
              <a:t>skupine</a:t>
            </a:r>
            <a:r>
              <a:rPr lang="en-US" sz="1600" dirty="0"/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200" i="1" dirty="0" smtClean="0"/>
              <a:t>               - </a:t>
            </a:r>
            <a:r>
              <a:rPr lang="en-US" sz="1200" i="1" dirty="0" err="1" smtClean="0"/>
              <a:t>fiksni</a:t>
            </a:r>
            <a:r>
              <a:rPr lang="en-US" sz="1200" i="1" dirty="0" smtClean="0"/>
              <a:t> </a:t>
            </a:r>
            <a:r>
              <a:rPr lang="en-US" sz="1200" i="1" dirty="0" err="1"/>
              <a:t>proizvodni</a:t>
            </a:r>
            <a:r>
              <a:rPr lang="en-US" sz="1200" i="1" dirty="0"/>
              <a:t> </a:t>
            </a:r>
            <a:r>
              <a:rPr lang="en-US" sz="1200" i="1" dirty="0" err="1"/>
              <a:t>čimbenici</a:t>
            </a:r>
            <a:r>
              <a:rPr lang="en-US" sz="1200" dirty="0"/>
              <a:t>, </a:t>
            </a:r>
            <a:r>
              <a:rPr lang="en-US" sz="1200" dirty="0" err="1"/>
              <a:t>koji</a:t>
            </a:r>
            <a:r>
              <a:rPr lang="en-US" sz="1200" dirty="0"/>
              <a:t> se ne </a:t>
            </a:r>
            <a:r>
              <a:rPr lang="en-US" sz="1200" dirty="0" err="1"/>
              <a:t>mogu</a:t>
            </a:r>
            <a:r>
              <a:rPr lang="en-US" sz="1200" dirty="0"/>
              <a:t> u </a:t>
            </a:r>
            <a:r>
              <a:rPr lang="en-US" sz="1200" dirty="0" err="1"/>
              <a:t>kratkom</a:t>
            </a:r>
            <a:r>
              <a:rPr lang="en-US" sz="1200" dirty="0"/>
              <a:t> </a:t>
            </a:r>
            <a:r>
              <a:rPr lang="en-US" sz="1200" dirty="0" err="1"/>
              <a:t>vremenskom</a:t>
            </a:r>
            <a:r>
              <a:rPr lang="en-US" sz="1200" dirty="0"/>
              <a:t> </a:t>
            </a:r>
            <a:r>
              <a:rPr lang="en-US" sz="1200" dirty="0" err="1"/>
              <a:t>razdoblju</a:t>
            </a:r>
            <a:r>
              <a:rPr lang="en-US" sz="1200" dirty="0"/>
              <a:t> </a:t>
            </a:r>
            <a:r>
              <a:rPr lang="en-US" sz="1200" dirty="0" err="1"/>
              <a:t>relativno</a:t>
            </a:r>
            <a:r>
              <a:rPr lang="en-US" sz="1200" dirty="0"/>
              <a:t> </a:t>
            </a:r>
            <a:r>
              <a:rPr lang="en-US" sz="1200" dirty="0" err="1"/>
              <a:t>brzo</a:t>
            </a:r>
            <a:r>
              <a:rPr lang="en-US" sz="1200" dirty="0"/>
              <a:t> </a:t>
            </a:r>
            <a:endParaRPr lang="hr-HR" sz="12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200" dirty="0"/>
              <a:t> </a:t>
            </a:r>
            <a:r>
              <a:rPr lang="hr-HR" sz="1200" dirty="0" smtClean="0"/>
              <a:t>              </a:t>
            </a:r>
            <a:r>
              <a:rPr lang="en-US" sz="1200" dirty="0" err="1" smtClean="0"/>
              <a:t>promijeniti</a:t>
            </a:r>
            <a:r>
              <a:rPr lang="en-US" sz="1200" dirty="0"/>
              <a:t>, </a:t>
            </a:r>
            <a:r>
              <a:rPr lang="en-US" sz="1200" dirty="0" err="1"/>
              <a:t>osim</a:t>
            </a:r>
            <a:r>
              <a:rPr lang="en-US" sz="1200" dirty="0"/>
              <a:t> </a:t>
            </a:r>
            <a:r>
              <a:rPr lang="en-US" sz="1200" dirty="0" err="1"/>
              <a:t>uz</a:t>
            </a:r>
            <a:r>
              <a:rPr lang="en-US" sz="1200" dirty="0"/>
              <a:t> </a:t>
            </a:r>
            <a:r>
              <a:rPr lang="en-US" sz="1200" dirty="0" err="1"/>
              <a:t>velike</a:t>
            </a:r>
            <a:r>
              <a:rPr lang="en-US" sz="1200" dirty="0"/>
              <a:t> </a:t>
            </a:r>
            <a:r>
              <a:rPr lang="en-US" sz="1200" dirty="0" err="1"/>
              <a:t>izdatke</a:t>
            </a:r>
            <a:r>
              <a:rPr lang="en-US" sz="1200" dirty="0"/>
              <a:t>, </a:t>
            </a:r>
            <a:r>
              <a:rPr lang="en-US" sz="1200" dirty="0" err="1"/>
              <a:t>primjerice</a:t>
            </a:r>
            <a:r>
              <a:rPr lang="en-US" sz="1200" dirty="0"/>
              <a:t>, </a:t>
            </a:r>
            <a:r>
              <a:rPr lang="en-US" sz="1200" dirty="0" err="1"/>
              <a:t>strojevi</a:t>
            </a:r>
            <a:r>
              <a:rPr lang="en-US" sz="1200" dirty="0"/>
              <a:t>, </a:t>
            </a:r>
            <a:r>
              <a:rPr lang="en-US" sz="1200" dirty="0" err="1"/>
              <a:t>oprema</a:t>
            </a:r>
            <a:r>
              <a:rPr lang="en-US" sz="1200" dirty="0"/>
              <a:t> i </a:t>
            </a:r>
            <a:r>
              <a:rPr lang="en-US" sz="1200" dirty="0" err="1"/>
              <a:t>sl</a:t>
            </a:r>
            <a:r>
              <a:rPr lang="en-US" sz="1200" dirty="0"/>
              <a:t>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200" i="1" dirty="0" smtClean="0"/>
              <a:t>               - </a:t>
            </a:r>
            <a:r>
              <a:rPr lang="en-US" sz="1200" i="1" dirty="0" err="1" smtClean="0"/>
              <a:t>varijabilni</a:t>
            </a:r>
            <a:r>
              <a:rPr lang="en-US" sz="1200" i="1" dirty="0" smtClean="0"/>
              <a:t> </a:t>
            </a:r>
            <a:r>
              <a:rPr lang="en-US" sz="1200" i="1" dirty="0" err="1"/>
              <a:t>proizvodni</a:t>
            </a:r>
            <a:r>
              <a:rPr lang="en-US" sz="1200" i="1" dirty="0"/>
              <a:t> </a:t>
            </a:r>
            <a:r>
              <a:rPr lang="en-US" sz="1200" i="1" dirty="0" err="1"/>
              <a:t>čimbenici</a:t>
            </a:r>
            <a:r>
              <a:rPr lang="en-US" sz="1200" dirty="0"/>
              <a:t>, </a:t>
            </a:r>
            <a:r>
              <a:rPr lang="en-US" sz="1200" dirty="0" err="1"/>
              <a:t>koji</a:t>
            </a:r>
            <a:r>
              <a:rPr lang="en-US" sz="1200" dirty="0"/>
              <a:t> se </a:t>
            </a:r>
            <a:r>
              <a:rPr lang="en-US" sz="1200" dirty="0" err="1"/>
              <a:t>mogu</a:t>
            </a:r>
            <a:r>
              <a:rPr lang="en-US" sz="1200" dirty="0"/>
              <a:t> </a:t>
            </a:r>
            <a:r>
              <a:rPr lang="en-US" sz="1200" dirty="0" err="1"/>
              <a:t>relativno</a:t>
            </a:r>
            <a:r>
              <a:rPr lang="en-US" sz="1200" dirty="0"/>
              <a:t> </a:t>
            </a:r>
            <a:r>
              <a:rPr lang="en-US" sz="1200" dirty="0" err="1"/>
              <a:t>lako</a:t>
            </a:r>
            <a:r>
              <a:rPr lang="en-US" sz="1200" dirty="0"/>
              <a:t> </a:t>
            </a:r>
            <a:r>
              <a:rPr lang="en-US" sz="1200" dirty="0" err="1"/>
              <a:t>promijeniti</a:t>
            </a:r>
            <a:r>
              <a:rPr lang="en-US" sz="1200" dirty="0"/>
              <a:t> </a:t>
            </a:r>
            <a:r>
              <a:rPr lang="en-US" sz="1200" dirty="0" err="1"/>
              <a:t>ili</a:t>
            </a:r>
            <a:r>
              <a:rPr lang="en-US" sz="1200" dirty="0"/>
              <a:t> </a:t>
            </a:r>
            <a:r>
              <a:rPr lang="en-US" sz="1200" dirty="0" err="1"/>
              <a:t>zamijeniti</a:t>
            </a:r>
            <a:r>
              <a:rPr lang="en-US" sz="1200" dirty="0"/>
              <a:t> u </a:t>
            </a:r>
            <a:r>
              <a:rPr lang="en-US" sz="1200" dirty="0" err="1"/>
              <a:t>kratkom</a:t>
            </a:r>
            <a:r>
              <a:rPr lang="en-US" sz="1200" dirty="0"/>
              <a:t> </a:t>
            </a:r>
            <a:endParaRPr lang="hr-HR" sz="12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200" dirty="0"/>
              <a:t> </a:t>
            </a:r>
            <a:r>
              <a:rPr lang="hr-HR" sz="1200" dirty="0" smtClean="0"/>
              <a:t>              </a:t>
            </a:r>
            <a:r>
              <a:rPr lang="en-US" sz="1200" dirty="0" err="1" smtClean="0"/>
              <a:t>vremenskom</a:t>
            </a:r>
            <a:r>
              <a:rPr lang="en-US" sz="1200" dirty="0" smtClean="0"/>
              <a:t> </a:t>
            </a:r>
            <a:r>
              <a:rPr lang="en-US" sz="1200" dirty="0" err="1"/>
              <a:t>razdoblju</a:t>
            </a:r>
            <a:r>
              <a:rPr lang="en-US" sz="1200" dirty="0"/>
              <a:t>, </a:t>
            </a:r>
            <a:r>
              <a:rPr lang="en-US" sz="1200" dirty="0" err="1"/>
              <a:t>primjerice</a:t>
            </a:r>
            <a:r>
              <a:rPr lang="en-US" sz="1200" dirty="0"/>
              <a:t>, </a:t>
            </a:r>
            <a:r>
              <a:rPr lang="en-US" sz="1200" dirty="0" err="1"/>
              <a:t>sirovine</a:t>
            </a:r>
            <a:r>
              <a:rPr lang="en-US" sz="1200" dirty="0"/>
              <a:t>, </a:t>
            </a:r>
            <a:r>
              <a:rPr lang="en-US" sz="1200" dirty="0" err="1"/>
              <a:t>niskokvalificirani</a:t>
            </a:r>
            <a:r>
              <a:rPr lang="en-US" sz="1200" dirty="0"/>
              <a:t> </a:t>
            </a:r>
            <a:r>
              <a:rPr lang="en-US" sz="1200" dirty="0" err="1"/>
              <a:t>zaposlenici</a:t>
            </a:r>
            <a:r>
              <a:rPr lang="en-US" sz="1200" dirty="0"/>
              <a:t> i sl.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1200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i="1" dirty="0" err="1" smtClean="0"/>
              <a:t>Nacionalna</a:t>
            </a:r>
            <a:r>
              <a:rPr lang="en-US" sz="1200" i="1" dirty="0" smtClean="0"/>
              <a:t> </a:t>
            </a:r>
            <a:r>
              <a:rPr lang="en-US" sz="1200" i="1" dirty="0" err="1"/>
              <a:t>ekonomija</a:t>
            </a:r>
            <a:r>
              <a:rPr lang="en-US" sz="1200" dirty="0"/>
              <a:t> – </a:t>
            </a:r>
            <a:r>
              <a:rPr lang="en-US" sz="1200" dirty="0" err="1"/>
              <a:t>ukupni</a:t>
            </a:r>
            <a:r>
              <a:rPr lang="en-US" sz="1200" dirty="0"/>
              <a:t> </a:t>
            </a:r>
            <a:r>
              <a:rPr lang="en-US" sz="1200" dirty="0" err="1"/>
              <a:t>proizvod</a:t>
            </a:r>
            <a:r>
              <a:rPr lang="en-US" sz="1200" dirty="0"/>
              <a:t> </a:t>
            </a:r>
            <a:r>
              <a:rPr lang="en-US" sz="1200" dirty="0" err="1"/>
              <a:t>jedne</a:t>
            </a:r>
            <a:r>
              <a:rPr lang="en-US" sz="1200" dirty="0"/>
              <a:t> </a:t>
            </a:r>
            <a:r>
              <a:rPr lang="en-US" sz="1200" dirty="0" err="1"/>
              <a:t>zemlje</a:t>
            </a:r>
            <a:r>
              <a:rPr lang="en-US" sz="1200" dirty="0"/>
              <a:t> </a:t>
            </a:r>
            <a:r>
              <a:rPr lang="en-US" sz="1200" dirty="0" err="1"/>
              <a:t>što</a:t>
            </a:r>
            <a:r>
              <a:rPr lang="en-US" sz="1200" dirty="0"/>
              <a:t> </a:t>
            </a:r>
            <a:r>
              <a:rPr lang="en-US" sz="1200" dirty="0" err="1"/>
              <a:t>veći</a:t>
            </a:r>
            <a:r>
              <a:rPr lang="en-US" sz="1200" dirty="0"/>
              <a:t> </a:t>
            </a:r>
            <a:r>
              <a:rPr lang="en-US" sz="1200" dirty="0" err="1"/>
              <a:t>kako</a:t>
            </a:r>
            <a:r>
              <a:rPr lang="en-US" sz="1200" dirty="0"/>
              <a:t> bi </a:t>
            </a:r>
            <a:r>
              <a:rPr lang="en-US" sz="1200" dirty="0" err="1"/>
              <a:t>društvo</a:t>
            </a:r>
            <a:r>
              <a:rPr lang="en-US" sz="1200" dirty="0"/>
              <a:t> </a:t>
            </a:r>
            <a:r>
              <a:rPr lang="en-US" sz="1200" dirty="0" err="1"/>
              <a:t>čim</a:t>
            </a:r>
            <a:r>
              <a:rPr lang="en-US" sz="1200" dirty="0"/>
              <a:t> </a:t>
            </a:r>
            <a:r>
              <a:rPr lang="en-US" sz="1200" dirty="0" err="1"/>
              <a:t>bolje</a:t>
            </a:r>
            <a:r>
              <a:rPr lang="en-US" sz="1200" dirty="0"/>
              <a:t> </a:t>
            </a:r>
            <a:r>
              <a:rPr lang="en-US" sz="1200" dirty="0" err="1"/>
              <a:t>bilo</a:t>
            </a:r>
            <a:r>
              <a:rPr lang="en-US" sz="1200" dirty="0"/>
              <a:t> </a:t>
            </a:r>
            <a:r>
              <a:rPr lang="en-US" sz="1200" dirty="0" err="1"/>
              <a:t>opskrbljeno</a:t>
            </a:r>
            <a:r>
              <a:rPr lang="en-US" sz="1200" dirty="0"/>
              <a:t> </a:t>
            </a:r>
            <a:r>
              <a:rPr lang="en-US" sz="1200" dirty="0" err="1"/>
              <a:t>dobrima</a:t>
            </a:r>
            <a:r>
              <a:rPr lang="en-US" sz="1200" dirty="0"/>
              <a:t>, </a:t>
            </a:r>
            <a:r>
              <a:rPr lang="en-US" sz="1200" dirty="0" err="1"/>
              <a:t>stoga</a:t>
            </a:r>
            <a:r>
              <a:rPr lang="en-US" sz="1200" dirty="0"/>
              <a:t> </a:t>
            </a: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jasna</a:t>
            </a:r>
            <a:r>
              <a:rPr lang="en-US" sz="1200" dirty="0"/>
              <a:t>  </a:t>
            </a:r>
            <a:r>
              <a:rPr lang="en-US" sz="1200" dirty="0" err="1"/>
              <a:t>nastojanja</a:t>
            </a:r>
            <a:r>
              <a:rPr lang="en-US" sz="1200" dirty="0"/>
              <a:t> da </a:t>
            </a:r>
            <a:r>
              <a:rPr lang="en-US" sz="1200" dirty="0" err="1"/>
              <a:t>doprinos</a:t>
            </a:r>
            <a:r>
              <a:rPr lang="en-US" sz="1200" dirty="0"/>
              <a:t> </a:t>
            </a:r>
            <a:r>
              <a:rPr lang="en-US" sz="1200" dirty="0" err="1"/>
              <a:t>svakog</a:t>
            </a:r>
            <a:r>
              <a:rPr lang="en-US" sz="1200" dirty="0"/>
              <a:t> </a:t>
            </a:r>
            <a:r>
              <a:rPr lang="en-US" sz="1200" dirty="0" err="1"/>
              <a:t>poduzeća</a:t>
            </a:r>
            <a:r>
              <a:rPr lang="en-US" sz="1200" dirty="0"/>
              <a:t> u </a:t>
            </a:r>
            <a:r>
              <a:rPr lang="en-US" sz="1200" dirty="0" err="1"/>
              <a:t>ukupnom</a:t>
            </a:r>
            <a:r>
              <a:rPr lang="en-US" sz="1200" dirty="0"/>
              <a:t> </a:t>
            </a:r>
            <a:r>
              <a:rPr lang="en-US" sz="1200" dirty="0" err="1"/>
              <a:t>proizvodu</a:t>
            </a:r>
            <a:r>
              <a:rPr lang="en-US" sz="1200" dirty="0"/>
              <a:t> </a:t>
            </a:r>
            <a:r>
              <a:rPr lang="en-US" sz="1200" dirty="0" err="1"/>
              <a:t>bude</a:t>
            </a:r>
            <a:r>
              <a:rPr lang="en-US" sz="1200" dirty="0"/>
              <a:t> </a:t>
            </a:r>
            <a:r>
              <a:rPr lang="en-US" sz="1200" dirty="0" err="1"/>
              <a:t>što</a:t>
            </a:r>
            <a:r>
              <a:rPr lang="en-US" sz="1200" dirty="0"/>
              <a:t> </a:t>
            </a:r>
            <a:r>
              <a:rPr lang="en-US" sz="1200" dirty="0" err="1" smtClean="0"/>
              <a:t>veći</a:t>
            </a:r>
            <a:endParaRPr lang="en-US" sz="1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i="1" dirty="0" err="1"/>
              <a:t>Ekonomika</a:t>
            </a:r>
            <a:r>
              <a:rPr lang="en-US" sz="1200" i="1" dirty="0"/>
              <a:t> </a:t>
            </a:r>
            <a:r>
              <a:rPr lang="en-US" sz="1200" i="1" dirty="0" err="1"/>
              <a:t>poduzeća</a:t>
            </a:r>
            <a:r>
              <a:rPr lang="en-US" sz="1200" dirty="0"/>
              <a:t> – </a:t>
            </a:r>
            <a:r>
              <a:rPr lang="en-US" sz="1200" dirty="0" err="1"/>
              <a:t>zbog</a:t>
            </a:r>
            <a:r>
              <a:rPr lang="en-US" sz="1200" dirty="0"/>
              <a:t> </a:t>
            </a:r>
            <a:r>
              <a:rPr lang="en-US" sz="1200" dirty="0" err="1"/>
              <a:t>oskudnosti</a:t>
            </a:r>
            <a:r>
              <a:rPr lang="en-US" sz="1200" dirty="0"/>
              <a:t> </a:t>
            </a:r>
            <a:r>
              <a:rPr lang="en-US" sz="1200" dirty="0" err="1"/>
              <a:t>dobara</a:t>
            </a:r>
            <a:r>
              <a:rPr lang="en-US" sz="1200" dirty="0"/>
              <a:t> </a:t>
            </a:r>
            <a:r>
              <a:rPr lang="en-US" sz="1200" dirty="0" err="1"/>
              <a:t>slijedi</a:t>
            </a:r>
            <a:r>
              <a:rPr lang="en-US" sz="1200" dirty="0"/>
              <a:t> se </a:t>
            </a:r>
            <a:r>
              <a:rPr lang="en-US" sz="1200" dirty="0" err="1"/>
              <a:t>princip</a:t>
            </a:r>
            <a:r>
              <a:rPr lang="en-US" sz="1200" dirty="0"/>
              <a:t> </a:t>
            </a:r>
            <a:r>
              <a:rPr lang="en-US" sz="1200" dirty="0" err="1"/>
              <a:t>dugoročne</a:t>
            </a:r>
            <a:r>
              <a:rPr lang="en-US" sz="1200" dirty="0"/>
              <a:t> </a:t>
            </a:r>
            <a:r>
              <a:rPr lang="en-US" sz="1200" dirty="0" err="1"/>
              <a:t>maksimizacije</a:t>
            </a:r>
            <a:r>
              <a:rPr lang="en-US" sz="1200" dirty="0"/>
              <a:t> </a:t>
            </a:r>
            <a:r>
              <a:rPr lang="en-US" sz="1200" dirty="0" err="1"/>
              <a:t>dobiti</a:t>
            </a:r>
            <a:r>
              <a:rPr lang="en-US" sz="1200" dirty="0"/>
              <a:t>, </a:t>
            </a:r>
            <a:r>
              <a:rPr lang="en-US" sz="1200" dirty="0" err="1"/>
              <a:t>neovisno</a:t>
            </a:r>
            <a:r>
              <a:rPr lang="en-US" sz="1200" dirty="0"/>
              <a:t> o </a:t>
            </a:r>
            <a:r>
              <a:rPr lang="en-US" sz="1200" dirty="0" err="1"/>
              <a:t>ciljevima</a:t>
            </a:r>
            <a:r>
              <a:rPr lang="en-US" sz="1200" dirty="0"/>
              <a:t> </a:t>
            </a:r>
            <a:r>
              <a:rPr lang="en-US" sz="1200" dirty="0" err="1"/>
              <a:t>nacionalne</a:t>
            </a:r>
            <a:r>
              <a:rPr lang="en-US" sz="1200" dirty="0"/>
              <a:t> </a:t>
            </a:r>
            <a:r>
              <a:rPr lang="en-US" sz="1200" dirty="0" err="1"/>
              <a:t>ekonomije</a:t>
            </a:r>
            <a:endParaRPr lang="en-US" sz="1200" dirty="0"/>
          </a:p>
        </p:txBody>
      </p:sp>
      <p:sp>
        <p:nvSpPr>
          <p:cNvPr id="3891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3891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389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8A1C02-1EA4-4E25-A982-DA208B8E7A73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sr-Latn-RS" sz="140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1.6. PROIZVODNJA</a:t>
            </a:r>
            <a:endParaRPr lang="en-US" altLang="sr-Latn-RS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052513"/>
            <a:ext cx="8229600" cy="452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Pod </a:t>
            </a:r>
            <a:r>
              <a:rPr lang="en-US" sz="1600" dirty="0" err="1"/>
              <a:t>pojmom</a:t>
            </a:r>
            <a:r>
              <a:rPr lang="en-US" sz="1600" dirty="0"/>
              <a:t> </a:t>
            </a:r>
            <a:r>
              <a:rPr lang="en-US" sz="1600" b="1" dirty="0" err="1"/>
              <a:t>racionalizacija</a:t>
            </a:r>
            <a:r>
              <a:rPr lang="en-US" sz="1600" b="1" dirty="0"/>
              <a:t> </a:t>
            </a:r>
            <a:r>
              <a:rPr lang="en-US" sz="1600" b="1" dirty="0" err="1"/>
              <a:t>proizvodnje</a:t>
            </a:r>
            <a:r>
              <a:rPr lang="en-US" sz="1600" dirty="0"/>
              <a:t>, u </a:t>
            </a:r>
            <a:r>
              <a:rPr lang="en-US" sz="1600" dirty="0" err="1"/>
              <a:t>najširem</a:t>
            </a:r>
            <a:r>
              <a:rPr lang="en-US" sz="1600" dirty="0"/>
              <a:t> </a:t>
            </a:r>
            <a:r>
              <a:rPr lang="en-US" sz="1600" dirty="0" err="1"/>
              <a:t>smislu</a:t>
            </a:r>
            <a:r>
              <a:rPr lang="en-US" sz="1600" dirty="0"/>
              <a:t>, se </a:t>
            </a:r>
            <a:r>
              <a:rPr lang="en-US" sz="1600" dirty="0" err="1"/>
              <a:t>podrazumijevaju</a:t>
            </a:r>
            <a:r>
              <a:rPr lang="en-US" sz="1600" dirty="0"/>
              <a:t> </a:t>
            </a:r>
            <a:r>
              <a:rPr lang="ta-IN" sz="1600" b="1" dirty="0"/>
              <a:t>sve mjere koje imaju za cilj intenzivirati primjenu principa maksimizacije dobiti u najširem značenju.</a:t>
            </a:r>
            <a:r>
              <a:rPr lang="ta-IN" sz="1600" dirty="0"/>
              <a:t> Racionalizacija nije vezana samo za tehniku proizvodnje, ima primjenu u svim drugim ljudskim </a:t>
            </a:r>
            <a:r>
              <a:rPr lang="ta-IN" sz="1600" dirty="0" smtClean="0"/>
              <a:t>djelatnostima</a:t>
            </a:r>
            <a:endParaRPr lang="hr-HR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a-IN" sz="1600" dirty="0" smtClean="0"/>
              <a:t>Osnovni </a:t>
            </a:r>
            <a:r>
              <a:rPr lang="ta-IN" sz="1600" dirty="0"/>
              <a:t>oblici racionalizacije su:</a:t>
            </a:r>
            <a:endParaRPr lang="en-US" sz="16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200" dirty="0" smtClean="0"/>
              <a:t>         </a:t>
            </a:r>
            <a:r>
              <a:rPr lang="ta-IN" sz="1200" dirty="0" smtClean="0"/>
              <a:t>POJEDNOSTAVLJENJE </a:t>
            </a:r>
            <a:r>
              <a:rPr lang="ta-IN" sz="1200" dirty="0"/>
              <a:t>(simplifikacija) – radnog postupka i sredstava rada te uvođenje tzv. “općih </a:t>
            </a:r>
            <a:endParaRPr lang="hr-HR" sz="12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200" dirty="0"/>
              <a:t> </a:t>
            </a:r>
            <a:r>
              <a:rPr lang="hr-HR" sz="1200" dirty="0" smtClean="0"/>
              <a:t>        </a:t>
            </a:r>
            <a:r>
              <a:rPr lang="ta-IN" sz="1200" dirty="0" smtClean="0"/>
              <a:t>pravila</a:t>
            </a:r>
            <a:r>
              <a:rPr lang="ta-IN" sz="1200" dirty="0"/>
              <a:t>”</a:t>
            </a:r>
            <a:endParaRPr lang="en-US" sz="12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200" dirty="0" smtClean="0"/>
              <a:t>         </a:t>
            </a:r>
            <a:r>
              <a:rPr lang="ta-IN" sz="1200" dirty="0" smtClean="0"/>
              <a:t>STANDARDIZACIJA </a:t>
            </a:r>
            <a:r>
              <a:rPr lang="ta-IN" sz="1200" dirty="0"/>
              <a:t>– održavanje iste kakvoće, oblika, dimenzija i sastava proizvoda, kao i </a:t>
            </a:r>
            <a:endParaRPr lang="hr-HR" sz="12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200" dirty="0"/>
              <a:t> </a:t>
            </a:r>
            <a:r>
              <a:rPr lang="hr-HR" sz="1200" dirty="0" smtClean="0"/>
              <a:t>        </a:t>
            </a:r>
            <a:r>
              <a:rPr lang="ta-IN" sz="1200" dirty="0" smtClean="0"/>
              <a:t>omogućavanje </a:t>
            </a:r>
            <a:r>
              <a:rPr lang="ta-IN" sz="1200" dirty="0"/>
              <a:t>zamjene istovrsnih elemenata u proizvodima raznovrsnih proizvođača</a:t>
            </a:r>
            <a:endParaRPr lang="en-US" sz="12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200" dirty="0"/>
              <a:t> </a:t>
            </a:r>
            <a:r>
              <a:rPr lang="hr-HR" sz="1200" dirty="0" smtClean="0"/>
              <a:t>        </a:t>
            </a:r>
            <a:r>
              <a:rPr lang="ta-IN" sz="1200" dirty="0" smtClean="0"/>
              <a:t>TIPIZACIJA </a:t>
            </a:r>
            <a:r>
              <a:rPr lang="ta-IN" sz="1200" dirty="0"/>
              <a:t>– grupiranje proizvoda u tipove proizvida čime se smanjuju troškovi i vrijeme pripreme </a:t>
            </a:r>
            <a:r>
              <a:rPr lang="hr-HR" sz="1200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200" dirty="0"/>
              <a:t> </a:t>
            </a:r>
            <a:r>
              <a:rPr lang="hr-HR" sz="1200" dirty="0" smtClean="0"/>
              <a:t>        </a:t>
            </a:r>
            <a:r>
              <a:rPr lang="ta-IN" sz="1200" dirty="0" smtClean="0"/>
              <a:t>proizvidnje</a:t>
            </a:r>
            <a:endParaRPr lang="en-US" sz="12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200" dirty="0" smtClean="0"/>
              <a:t>         </a:t>
            </a:r>
            <a:r>
              <a:rPr lang="ta-IN" sz="1200" dirty="0" smtClean="0"/>
              <a:t>SPECIJALIZACIJA </a:t>
            </a:r>
            <a:r>
              <a:rPr lang="ta-IN" sz="1200" dirty="0"/>
              <a:t>– unificiranje rada</a:t>
            </a:r>
            <a:endParaRPr lang="en-US" sz="1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500" dirty="0"/>
          </a:p>
        </p:txBody>
      </p:sp>
      <p:sp>
        <p:nvSpPr>
          <p:cNvPr id="3994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3994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399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6F00A35-0D53-429E-A07E-22A2234C8BF2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sr-Latn-RS" sz="1400" smtClean="0">
              <a:latin typeface="Calibri" pitchFamily="34" charset="0"/>
            </a:endParaRPr>
          </a:p>
        </p:txBody>
      </p:sp>
      <p:pic>
        <p:nvPicPr>
          <p:cNvPr id="39943" name="Picture 2" descr="C:\Users\Petra\Desktop\Ge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4176713"/>
            <a:ext cx="4319587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1.7. PRODUKTIVNOST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052736"/>
            <a:ext cx="8229600" cy="5073427"/>
          </a:xfrm>
          <a:blipFill rotWithShape="1">
            <a:blip r:embed="rId2"/>
            <a:stretch>
              <a:fillRect l="-148" t="-120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hr-HR">
                <a:noFill/>
              </a:rPr>
              <a:t> </a:t>
            </a:r>
          </a:p>
        </p:txBody>
      </p:sp>
      <p:sp>
        <p:nvSpPr>
          <p:cNvPr id="4096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4096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409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68AB7B-E332-47AE-9869-4BD6E10B493D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sr-Latn-RS" sz="1400" smtClean="0">
              <a:latin typeface="Calibri" pitchFamily="34" charset="0"/>
            </a:endParaRPr>
          </a:p>
        </p:txBody>
      </p:sp>
      <p:pic>
        <p:nvPicPr>
          <p:cNvPr id="40967" name="Picture 2" descr="C:\Users\Petr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508500"/>
            <a:ext cx="22510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1.8. EKONOMIČNOST</a:t>
            </a:r>
            <a:endParaRPr lang="en-US" altLang="sr-Latn-RS" sz="2800" smtClean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95536" y="1124744"/>
            <a:ext cx="8229600" cy="4896544"/>
          </a:xfrm>
          <a:blipFill rotWithShape="1">
            <a:blip r:embed="rId2"/>
            <a:stretch>
              <a:fillRect l="-296" t="-374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hr-HR">
                <a:noFill/>
              </a:rPr>
              <a:t> </a:t>
            </a:r>
          </a:p>
        </p:txBody>
      </p:sp>
      <p:sp>
        <p:nvSpPr>
          <p:cNvPr id="4198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4198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419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00C0CE-08EB-4B38-AB06-811E2605015F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sr-Latn-RS" sz="1400" smtClean="0">
              <a:latin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76288" y="2636838"/>
            <a:ext cx="86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2" name="Picture 2" descr="C:\Users\Petra\Desktop\preuzm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3789363"/>
            <a:ext cx="303212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1.9. RENTABILNOST</a:t>
            </a:r>
            <a:endParaRPr lang="en-US" altLang="sr-Latn-RS" sz="2800" smtClean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48" r="-148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hr-HR">
                <a:noFill/>
              </a:rPr>
              <a:t> </a:t>
            </a:r>
          </a:p>
        </p:txBody>
      </p:sp>
      <p:sp>
        <p:nvSpPr>
          <p:cNvPr id="4301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4301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430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5489651-E06C-4900-B83C-040C52D228EB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sr-Latn-RS" sz="1400" smtClean="0">
              <a:latin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39750" y="2492375"/>
            <a:ext cx="5921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1.9. RENTABILNOST</a:t>
            </a:r>
            <a:endParaRPr lang="en-US" altLang="sr-Latn-RS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err="1"/>
              <a:t>Minimalna</a:t>
            </a:r>
            <a:r>
              <a:rPr lang="en-US" sz="1600" b="1" dirty="0"/>
              <a:t> </a:t>
            </a:r>
            <a:r>
              <a:rPr lang="en-US" sz="1600" b="1" dirty="0" err="1" smtClean="0"/>
              <a:t>rentabilnost</a:t>
            </a:r>
            <a:endParaRPr lang="en-US" sz="16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dirty="0"/>
              <a:t> </a:t>
            </a:r>
            <a:r>
              <a:rPr lang="hr-HR" sz="1600" dirty="0" smtClean="0"/>
              <a:t>           </a:t>
            </a:r>
            <a:r>
              <a:rPr lang="en-US" sz="1600" dirty="0" err="1" smtClean="0"/>
              <a:t>Kod</a:t>
            </a:r>
            <a:r>
              <a:rPr lang="en-US" sz="1600" dirty="0" smtClean="0"/>
              <a:t> </a:t>
            </a:r>
            <a:r>
              <a:rPr lang="en-US" sz="1600" dirty="0" err="1"/>
              <a:t>ocjene</a:t>
            </a:r>
            <a:r>
              <a:rPr lang="en-US" sz="1600" dirty="0"/>
              <a:t> </a:t>
            </a:r>
            <a:r>
              <a:rPr lang="en-US" sz="1600" dirty="0" err="1"/>
              <a:t>svrsishodnosti</a:t>
            </a:r>
            <a:r>
              <a:rPr lang="en-US" sz="1600" dirty="0"/>
              <a:t> </a:t>
            </a:r>
            <a:r>
              <a:rPr lang="en-US" sz="1600" dirty="0" err="1"/>
              <a:t>investicijskog</a:t>
            </a:r>
            <a:r>
              <a:rPr lang="en-US" sz="1600" dirty="0"/>
              <a:t> </a:t>
            </a:r>
            <a:r>
              <a:rPr lang="en-US" sz="1600" dirty="0" err="1"/>
              <a:t>poduhvata</a:t>
            </a:r>
            <a:r>
              <a:rPr lang="en-US" sz="1600" dirty="0"/>
              <a:t>, </a:t>
            </a:r>
            <a:r>
              <a:rPr lang="en-US" sz="1600" dirty="0" err="1"/>
              <a:t>rentabilnost</a:t>
            </a:r>
            <a:r>
              <a:rPr lang="en-US" sz="1600" dirty="0"/>
              <a:t> </a:t>
            </a:r>
            <a:r>
              <a:rPr lang="en-US" sz="1600" dirty="0" err="1"/>
              <a:t>ukupno</a:t>
            </a:r>
            <a:r>
              <a:rPr lang="en-US" sz="1600" dirty="0"/>
              <a:t> </a:t>
            </a:r>
            <a:r>
              <a:rPr lang="hr-HR" sz="1600" dirty="0" smtClean="0"/>
              <a:t>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dirty="0"/>
              <a:t> </a:t>
            </a:r>
            <a:r>
              <a:rPr lang="hr-HR" sz="1600" dirty="0" smtClean="0"/>
              <a:t>           </a:t>
            </a:r>
            <a:r>
              <a:rPr lang="en-US" sz="1600" dirty="0" err="1" smtClean="0"/>
              <a:t>uloženog</a:t>
            </a:r>
            <a:r>
              <a:rPr lang="en-US" sz="1600" dirty="0" smtClean="0"/>
              <a:t> </a:t>
            </a:r>
            <a:r>
              <a:rPr lang="en-US" sz="1600" dirty="0" err="1"/>
              <a:t>kapitala</a:t>
            </a:r>
            <a:r>
              <a:rPr lang="en-US" sz="1600" dirty="0"/>
              <a:t>, je </a:t>
            </a:r>
            <a:r>
              <a:rPr lang="en-US" sz="1600" dirty="0" err="1"/>
              <a:t>odlučujući</a:t>
            </a:r>
            <a:r>
              <a:rPr lang="en-US" sz="1600" dirty="0"/>
              <a:t> </a:t>
            </a:r>
            <a:r>
              <a:rPr lang="en-US" sz="1600" dirty="0" err="1"/>
              <a:t>pokazatelj</a:t>
            </a:r>
            <a:r>
              <a:rPr lang="en-US" sz="1600" dirty="0"/>
              <a:t>. </a:t>
            </a:r>
            <a:r>
              <a:rPr lang="en-US" sz="1600" dirty="0" err="1"/>
              <a:t>Investirat</a:t>
            </a:r>
            <a:r>
              <a:rPr lang="en-US" sz="1600" dirty="0"/>
              <a:t> </a:t>
            </a:r>
            <a:r>
              <a:rPr lang="en-US" sz="1600" dirty="0" err="1"/>
              <a:t>ćemo</a:t>
            </a:r>
            <a:r>
              <a:rPr lang="en-US" sz="1600" dirty="0"/>
              <a:t>, </a:t>
            </a:r>
            <a:r>
              <a:rPr lang="en-US" sz="1600" dirty="0" err="1"/>
              <a:t>stoga</a:t>
            </a:r>
            <a:r>
              <a:rPr lang="en-US" sz="1600" dirty="0"/>
              <a:t>, </a:t>
            </a:r>
            <a:r>
              <a:rPr lang="en-US" sz="1600" dirty="0" err="1"/>
              <a:t>ako</a:t>
            </a:r>
            <a:r>
              <a:rPr lang="en-US" sz="1600" dirty="0"/>
              <a:t> je </a:t>
            </a:r>
            <a:endParaRPr lang="hr-HR" sz="1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dirty="0"/>
              <a:t> </a:t>
            </a:r>
            <a:r>
              <a:rPr lang="hr-HR" sz="1600" dirty="0" smtClean="0"/>
              <a:t>           </a:t>
            </a:r>
            <a:r>
              <a:rPr lang="en-US" sz="1600" dirty="0" err="1" smtClean="0"/>
              <a:t>rentabilnost</a:t>
            </a:r>
            <a:r>
              <a:rPr lang="en-US" sz="1600" dirty="0" smtClean="0"/>
              <a:t> </a:t>
            </a:r>
            <a:r>
              <a:rPr lang="en-US" sz="1600" dirty="0"/>
              <a:t>tog </a:t>
            </a:r>
            <a:r>
              <a:rPr lang="en-US" sz="1600" dirty="0" err="1"/>
              <a:t>poduhvata</a:t>
            </a:r>
            <a:r>
              <a:rPr lang="en-US" sz="1600" dirty="0"/>
              <a:t> </a:t>
            </a:r>
            <a:r>
              <a:rPr lang="en-US" sz="1600" dirty="0" err="1"/>
              <a:t>veća</a:t>
            </a:r>
            <a:r>
              <a:rPr lang="en-US" sz="1600" dirty="0"/>
              <a:t> od </a:t>
            </a:r>
            <a:r>
              <a:rPr lang="en-US" sz="1600" dirty="0" err="1"/>
              <a:t>minimalno</a:t>
            </a:r>
            <a:r>
              <a:rPr lang="en-US" sz="1600" dirty="0"/>
              <a:t> </a:t>
            </a:r>
            <a:r>
              <a:rPr lang="en-US" sz="1600" dirty="0" err="1"/>
              <a:t>potrebne</a:t>
            </a:r>
            <a:r>
              <a:rPr lang="en-US" sz="1600" dirty="0"/>
              <a:t> </a:t>
            </a:r>
            <a:r>
              <a:rPr lang="en-US" sz="1600" dirty="0" err="1"/>
              <a:t>rentabilnosti</a:t>
            </a:r>
            <a:r>
              <a:rPr lang="en-US" sz="1600" dirty="0" smtClean="0"/>
              <a:t>.</a:t>
            </a:r>
            <a:endParaRPr lang="hr-HR" sz="1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5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dirty="0" smtClean="0"/>
              <a:t>              </a:t>
            </a:r>
            <a:r>
              <a:rPr lang="en-US" sz="1600" dirty="0" err="1" smtClean="0"/>
              <a:t>Minimalna</a:t>
            </a:r>
            <a:r>
              <a:rPr lang="en-US" sz="1600" dirty="0" smtClean="0"/>
              <a:t> </a:t>
            </a:r>
            <a:r>
              <a:rPr lang="en-US" sz="1600" dirty="0" err="1"/>
              <a:t>rentabilnost</a:t>
            </a:r>
            <a:r>
              <a:rPr lang="en-US" sz="1600" dirty="0"/>
              <a:t> se </a:t>
            </a:r>
            <a:r>
              <a:rPr lang="en-US" sz="1600" dirty="0" err="1"/>
              <a:t>sastoji</a:t>
            </a:r>
            <a:r>
              <a:rPr lang="en-US" sz="1600" dirty="0"/>
              <a:t> od: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dirty="0" smtClean="0"/>
              <a:t>              </a:t>
            </a:r>
            <a:r>
              <a:rPr lang="en-US" sz="1200" dirty="0" err="1" smtClean="0"/>
              <a:t>kamatne</a:t>
            </a:r>
            <a:r>
              <a:rPr lang="en-US" sz="1200" dirty="0" smtClean="0"/>
              <a:t> </a:t>
            </a:r>
            <a:r>
              <a:rPr lang="en-US" sz="1200" dirty="0" err="1" smtClean="0"/>
              <a:t>stope</a:t>
            </a:r>
            <a:r>
              <a:rPr lang="en-US" sz="1200" dirty="0" smtClean="0"/>
              <a:t> </a:t>
            </a:r>
            <a:r>
              <a:rPr lang="en-US" sz="1200" dirty="0" err="1" smtClean="0"/>
              <a:t>za</a:t>
            </a:r>
            <a:r>
              <a:rPr lang="en-US" sz="1200" dirty="0" smtClean="0"/>
              <a:t> </a:t>
            </a:r>
            <a:r>
              <a:rPr lang="en-US" sz="1200" dirty="0" err="1" smtClean="0"/>
              <a:t>dugoročno</a:t>
            </a:r>
            <a:r>
              <a:rPr lang="en-US" sz="1200" dirty="0" smtClean="0"/>
              <a:t> </a:t>
            </a:r>
            <a:r>
              <a:rPr lang="en-US" sz="1200" dirty="0" err="1" smtClean="0"/>
              <a:t>oročenu</a:t>
            </a:r>
            <a:r>
              <a:rPr lang="en-US" sz="1200" dirty="0" smtClean="0"/>
              <a:t> </a:t>
            </a:r>
            <a:r>
              <a:rPr lang="en-US" sz="1200" dirty="0" err="1" smtClean="0"/>
              <a:t>štednju</a:t>
            </a:r>
            <a:endParaRPr lang="en-US" sz="12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200" dirty="0" smtClean="0"/>
              <a:t>                  </a:t>
            </a:r>
            <a:r>
              <a:rPr lang="en-US" sz="1200" dirty="0" err="1" smtClean="0"/>
              <a:t>rizika</a:t>
            </a:r>
            <a:r>
              <a:rPr lang="en-US" sz="1200" dirty="0" smtClean="0"/>
              <a:t> </a:t>
            </a:r>
            <a:r>
              <a:rPr lang="en-US" sz="1200" dirty="0" err="1" smtClean="0"/>
              <a:t>zbog</a:t>
            </a:r>
            <a:r>
              <a:rPr lang="en-US" sz="1200" dirty="0" smtClean="0"/>
              <a:t> </a:t>
            </a:r>
            <a:r>
              <a:rPr lang="en-US" sz="1200" dirty="0" err="1" smtClean="0"/>
              <a:t>mogućeg</a:t>
            </a:r>
            <a:r>
              <a:rPr lang="en-US" sz="1200" dirty="0" smtClean="0"/>
              <a:t> </a:t>
            </a:r>
            <a:r>
              <a:rPr lang="en-US" sz="1200" dirty="0" err="1" smtClean="0"/>
              <a:t>tuđeg</a:t>
            </a:r>
            <a:r>
              <a:rPr lang="en-US" sz="1200" dirty="0" smtClean="0"/>
              <a:t> </a:t>
            </a:r>
            <a:r>
              <a:rPr lang="en-US" sz="1200" dirty="0" err="1" smtClean="0"/>
              <a:t>poslovnog</a:t>
            </a:r>
            <a:r>
              <a:rPr lang="en-US" sz="1200" dirty="0" smtClean="0"/>
              <a:t> </a:t>
            </a:r>
            <a:r>
              <a:rPr lang="en-US" sz="1200" dirty="0" err="1" smtClean="0"/>
              <a:t>neuspjeha</a:t>
            </a:r>
            <a:endParaRPr lang="en-US" sz="12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200" dirty="0" smtClean="0"/>
              <a:t>                  </a:t>
            </a:r>
            <a:r>
              <a:rPr lang="en-US" sz="1200" dirty="0" err="1" smtClean="0"/>
              <a:t>rizika</a:t>
            </a:r>
            <a:r>
              <a:rPr lang="en-US" sz="1200" dirty="0" smtClean="0"/>
              <a:t> </a:t>
            </a:r>
            <a:r>
              <a:rPr lang="en-US" sz="1200" dirty="0" err="1" smtClean="0"/>
              <a:t>zbog</a:t>
            </a:r>
            <a:r>
              <a:rPr lang="en-US" sz="1200" dirty="0" smtClean="0"/>
              <a:t> </a:t>
            </a:r>
            <a:r>
              <a:rPr lang="en-US" sz="1200" dirty="0" err="1" smtClean="0"/>
              <a:t>prekomjernog</a:t>
            </a:r>
            <a:r>
              <a:rPr lang="en-US" sz="1200" dirty="0" smtClean="0"/>
              <a:t> </a:t>
            </a:r>
            <a:r>
              <a:rPr lang="en-US" sz="1200" dirty="0" err="1" smtClean="0"/>
              <a:t>obezvrjeđenja</a:t>
            </a:r>
            <a:r>
              <a:rPr lang="en-US" sz="1200" dirty="0" smtClean="0"/>
              <a:t> </a:t>
            </a:r>
            <a:r>
              <a:rPr lang="en-US" sz="1200" dirty="0" err="1" smtClean="0"/>
              <a:t>osnovnih</a:t>
            </a:r>
            <a:r>
              <a:rPr lang="en-US" sz="1200" dirty="0" smtClean="0"/>
              <a:t> </a:t>
            </a:r>
            <a:r>
              <a:rPr lang="en-US" sz="1200" dirty="0" err="1" smtClean="0"/>
              <a:t>sredstava</a:t>
            </a:r>
            <a:r>
              <a:rPr lang="en-US" sz="1200" dirty="0" smtClean="0"/>
              <a:t> </a:t>
            </a:r>
            <a:r>
              <a:rPr lang="en-US" sz="1200" dirty="0" err="1" smtClean="0"/>
              <a:t>kroz</a:t>
            </a:r>
            <a:r>
              <a:rPr lang="en-US" sz="1200" dirty="0" smtClean="0"/>
              <a:t> </a:t>
            </a:r>
            <a:r>
              <a:rPr lang="en-US" sz="1200" dirty="0" err="1" smtClean="0"/>
              <a:t>nagli</a:t>
            </a:r>
            <a:r>
              <a:rPr lang="en-US" sz="1200" dirty="0" smtClean="0"/>
              <a:t> </a:t>
            </a:r>
            <a:r>
              <a:rPr lang="hr-HR" sz="1200" dirty="0" smtClean="0"/>
              <a:t>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200" dirty="0" smtClean="0"/>
              <a:t>                  </a:t>
            </a:r>
            <a:r>
              <a:rPr lang="en-US" sz="1200" dirty="0" err="1" smtClean="0"/>
              <a:t>razvoj</a:t>
            </a:r>
            <a:r>
              <a:rPr lang="en-US" sz="1200" dirty="0" smtClean="0"/>
              <a:t> </a:t>
            </a:r>
            <a:r>
              <a:rPr lang="en-US" sz="1200" dirty="0" err="1" smtClean="0"/>
              <a:t>tehnologije</a:t>
            </a:r>
            <a:endParaRPr lang="en-US" sz="12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200" dirty="0" smtClean="0"/>
              <a:t>                  </a:t>
            </a:r>
            <a:r>
              <a:rPr lang="en-US" sz="1200" dirty="0" err="1" smtClean="0"/>
              <a:t>porez</a:t>
            </a:r>
            <a:r>
              <a:rPr lang="en-US" sz="1200" dirty="0" smtClean="0"/>
              <a:t> </a:t>
            </a:r>
            <a:r>
              <a:rPr lang="en-US" sz="1200" dirty="0" err="1" smtClean="0"/>
              <a:t>na</a:t>
            </a:r>
            <a:r>
              <a:rPr lang="en-US" sz="1200" dirty="0" smtClean="0"/>
              <a:t> </a:t>
            </a:r>
            <a:r>
              <a:rPr lang="en-US" sz="1200" dirty="0" err="1" smtClean="0"/>
              <a:t>dobit</a:t>
            </a:r>
            <a:endParaRPr lang="hr-HR" sz="12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2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b="1" dirty="0" err="1" smtClean="0"/>
              <a:t>Elementi</a:t>
            </a:r>
            <a:r>
              <a:rPr lang="en-US" sz="1200" b="1" dirty="0" smtClean="0"/>
              <a:t> u </a:t>
            </a:r>
            <a:r>
              <a:rPr lang="en-US" sz="1200" b="1" dirty="0" err="1"/>
              <a:t>analizi</a:t>
            </a:r>
            <a:r>
              <a:rPr lang="en-US" sz="1200" b="1" dirty="0"/>
              <a:t> </a:t>
            </a:r>
            <a:r>
              <a:rPr lang="en-US" sz="1200" b="1" dirty="0" err="1"/>
              <a:t>rentabilnosti</a:t>
            </a:r>
            <a:r>
              <a:rPr lang="en-US" sz="1200" b="1" dirty="0"/>
              <a:t> </a:t>
            </a:r>
            <a:r>
              <a:rPr lang="en-US" sz="1200" b="1" dirty="0" err="1"/>
              <a:t>su</a:t>
            </a:r>
            <a:r>
              <a:rPr lang="en-US" sz="1200" b="1" dirty="0" smtClean="0"/>
              <a:t>:</a:t>
            </a:r>
            <a:endParaRPr lang="hr-HR" sz="1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200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200" b="1" dirty="0" smtClean="0"/>
              <a:t>                               </a:t>
            </a:r>
            <a:r>
              <a:rPr lang="hr-HR" sz="1200" dirty="0" smtClean="0"/>
              <a:t>Vlastiti kapital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200" dirty="0"/>
              <a:t>	 </a:t>
            </a:r>
            <a:r>
              <a:rPr lang="hr-HR" sz="1200" dirty="0" smtClean="0"/>
              <a:t>         Sredstva poduzeća</a:t>
            </a:r>
            <a:endParaRPr lang="en-US" sz="12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5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403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4403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440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5A71FF-2220-47B8-AAE8-49458D0FFFE4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sr-Latn-RS" sz="1400" smtClean="0">
              <a:latin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1188" y="3500438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z="2800" smtClean="0"/>
              <a:t>1.9. RENTABILNOST</a:t>
            </a:r>
            <a:endParaRPr lang="en-US" altLang="sr-Latn-RS" sz="2800" smtClean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67544" y="908720"/>
            <a:ext cx="8229600" cy="4525963"/>
          </a:xfrm>
          <a:blipFill rotWithShape="1">
            <a:blip r:embed="rId2"/>
            <a:stretch>
              <a:fillRect l="-222" t="-135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hr-HR" dirty="0">
                <a:noFill/>
              </a:rPr>
              <a:t> </a:t>
            </a:r>
          </a:p>
        </p:txBody>
      </p:sp>
      <p:sp>
        <p:nvSpPr>
          <p:cNvPr id="4506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4506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450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D32499-67A7-4A37-B82D-E9340DC41E7F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sr-Latn-RS" sz="1400" smtClean="0">
              <a:latin typeface="Calibri" pitchFamily="34" charset="0"/>
            </a:endParaRPr>
          </a:p>
        </p:txBody>
      </p:sp>
      <p:pic>
        <p:nvPicPr>
          <p:cNvPr id="45063" name="Picture 2" descr="C:\Users\Petra\Desktop\Return-on-investme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89363"/>
            <a:ext cx="2979737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17200" r="15152" b="69284"/>
          <a:stretch>
            <a:fillRect/>
          </a:stretch>
        </p:blipFill>
        <p:spPr bwMode="auto">
          <a:xfrm>
            <a:off x="179388" y="188913"/>
            <a:ext cx="87852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itle 1"/>
          <p:cNvSpPr txBox="1">
            <a:spLocks/>
          </p:cNvSpPr>
          <p:nvPr/>
        </p:nvSpPr>
        <p:spPr bwMode="auto">
          <a:xfrm>
            <a:off x="457200" y="27813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sr-Latn-RS" b="1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>
                <a:solidFill>
                  <a:schemeClr val="tx2"/>
                </a:solidFill>
              </a:rPr>
              <a:t>UVOD</a:t>
            </a:r>
            <a:r>
              <a:rPr lang="en-US" altLang="sr-Latn-RS" sz="3600" b="1">
                <a:solidFill>
                  <a:schemeClr val="tx2"/>
                </a:solidFill>
              </a:rPr>
              <a:t> U EKONOMIJU</a:t>
            </a:r>
            <a:endParaRPr lang="hr-HR" altLang="sr-Latn-RS" sz="3600" b="1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sr-Latn-RS" b="1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chemeClr val="tx2"/>
                </a:solidFill>
              </a:rPr>
              <a:t>Planiranje graditeljskih investicija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sr-Latn-RS" b="1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1.10. LIKVIDNOST</a:t>
            </a:r>
            <a:endParaRPr lang="en-US" altLang="sr-Latn-RS" sz="2800" smtClean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95536" y="1268760"/>
            <a:ext cx="8229600" cy="4525963"/>
          </a:xfrm>
          <a:blipFill rotWithShape="1">
            <a:blip r:embed="rId2"/>
            <a:stretch>
              <a:fillRect l="-222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hr-HR" dirty="0">
                <a:noFill/>
              </a:rPr>
              <a:t> </a:t>
            </a:r>
          </a:p>
        </p:txBody>
      </p:sp>
      <p:sp>
        <p:nvSpPr>
          <p:cNvPr id="4608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4608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460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A4080A-56FE-42D7-BAED-FB2619F8BEEC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sr-Latn-RS" sz="140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dirty="0" smtClean="0"/>
              <a:t>1.11. ODNOS RENTABILNOSTI I LIKVIDNOSTI</a:t>
            </a:r>
            <a:endParaRPr lang="en-US" altLang="sr-Latn-R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err="1"/>
              <a:t>Rentabilnost</a:t>
            </a:r>
            <a:r>
              <a:rPr lang="en-US" sz="1600" dirty="0"/>
              <a:t> </a:t>
            </a:r>
            <a:r>
              <a:rPr lang="en-US" sz="1600" dirty="0" err="1"/>
              <a:t>ukupnog</a:t>
            </a:r>
            <a:r>
              <a:rPr lang="en-US" sz="1600" dirty="0"/>
              <a:t> </a:t>
            </a:r>
            <a:r>
              <a:rPr lang="en-US" sz="1600" dirty="0" err="1"/>
              <a:t>kapitala</a:t>
            </a:r>
            <a:r>
              <a:rPr lang="en-US" sz="1600" dirty="0"/>
              <a:t> je </a:t>
            </a:r>
            <a:r>
              <a:rPr lang="en-US" sz="1600" dirty="0" err="1"/>
              <a:t>pokazatelj</a:t>
            </a:r>
            <a:r>
              <a:rPr lang="en-US" sz="1600" dirty="0"/>
              <a:t> </a:t>
            </a:r>
            <a:r>
              <a:rPr lang="en-US" sz="1600" dirty="0" err="1"/>
              <a:t>koji</a:t>
            </a:r>
            <a:r>
              <a:rPr lang="en-US" sz="1600" dirty="0"/>
              <a:t> </a:t>
            </a:r>
            <a:r>
              <a:rPr lang="en-US" sz="1600" dirty="0" err="1"/>
              <a:t>daje</a:t>
            </a:r>
            <a:r>
              <a:rPr lang="en-US" sz="1600" dirty="0"/>
              <a:t> </a:t>
            </a:r>
            <a:r>
              <a:rPr lang="en-US" sz="1600" dirty="0" err="1"/>
              <a:t>uvid</a:t>
            </a:r>
            <a:r>
              <a:rPr lang="en-US" sz="1600" dirty="0"/>
              <a:t> u </a:t>
            </a:r>
            <a:r>
              <a:rPr lang="en-US" sz="1600" dirty="0" err="1"/>
              <a:t>mogućnost</a:t>
            </a:r>
            <a:r>
              <a:rPr lang="en-US" sz="1600" dirty="0"/>
              <a:t> </a:t>
            </a:r>
            <a:r>
              <a:rPr lang="en-US" sz="1600" dirty="0" err="1"/>
              <a:t>dugoročnog</a:t>
            </a:r>
            <a:r>
              <a:rPr lang="en-US" sz="1600" dirty="0"/>
              <a:t> </a:t>
            </a:r>
            <a:r>
              <a:rPr lang="en-US" sz="1600" dirty="0" err="1"/>
              <a:t>okamaćenja</a:t>
            </a:r>
            <a:r>
              <a:rPr lang="en-US" sz="1600" dirty="0"/>
              <a:t> </a:t>
            </a:r>
            <a:r>
              <a:rPr lang="en-US" sz="1600" dirty="0" err="1"/>
              <a:t>uloženog</a:t>
            </a:r>
            <a:r>
              <a:rPr lang="en-US" sz="1600" dirty="0"/>
              <a:t> </a:t>
            </a:r>
            <a:r>
              <a:rPr lang="en-US" sz="1600" dirty="0" err="1"/>
              <a:t>kapitala</a:t>
            </a:r>
            <a:r>
              <a:rPr lang="en-US" sz="1600" dirty="0"/>
              <a:t>, s </a:t>
            </a:r>
            <a:r>
              <a:rPr lang="en-US" sz="1600" dirty="0" err="1"/>
              <a:t>obzirom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mogućnosti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pruža</a:t>
            </a:r>
            <a:r>
              <a:rPr lang="en-US" sz="1600" dirty="0"/>
              <a:t> </a:t>
            </a:r>
            <a:r>
              <a:rPr lang="en-US" sz="1600" dirty="0" err="1"/>
              <a:t>tržište</a:t>
            </a:r>
            <a:r>
              <a:rPr lang="en-US" sz="1600" dirty="0"/>
              <a:t>. </a:t>
            </a:r>
            <a:r>
              <a:rPr lang="en-US" sz="1600" dirty="0" err="1"/>
              <a:t>Zbog</a:t>
            </a:r>
            <a:r>
              <a:rPr lang="en-US" sz="1600" dirty="0"/>
              <a:t> toga je </a:t>
            </a:r>
            <a:r>
              <a:rPr lang="en-US" sz="1600" dirty="0" err="1"/>
              <a:t>rentabilnost</a:t>
            </a:r>
            <a:r>
              <a:rPr lang="en-US" sz="1600" dirty="0"/>
              <a:t> </a:t>
            </a:r>
            <a:r>
              <a:rPr lang="en-US" sz="1600" dirty="0" err="1"/>
              <a:t>mjerodavna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ocjenu</a:t>
            </a:r>
            <a:r>
              <a:rPr lang="en-US" sz="1600" dirty="0"/>
              <a:t> </a:t>
            </a:r>
            <a:r>
              <a:rPr lang="en-US" sz="1600" dirty="0" err="1"/>
              <a:t>svrsishodnosti</a:t>
            </a:r>
            <a:r>
              <a:rPr lang="en-US" sz="1600" dirty="0"/>
              <a:t> </a:t>
            </a:r>
            <a:r>
              <a:rPr lang="en-US" sz="1600" dirty="0" err="1"/>
              <a:t>investiranja</a:t>
            </a:r>
            <a:r>
              <a:rPr lang="en-US" sz="1600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err="1"/>
              <a:t>Likvidnost</a:t>
            </a:r>
            <a:r>
              <a:rPr lang="en-US" sz="1600" dirty="0"/>
              <a:t> </a:t>
            </a:r>
            <a:r>
              <a:rPr lang="en-US" sz="1600" dirty="0" err="1"/>
              <a:t>nam</a:t>
            </a:r>
            <a:r>
              <a:rPr lang="en-US" sz="1600" dirty="0"/>
              <a:t> </a:t>
            </a:r>
            <a:r>
              <a:rPr lang="en-US" sz="1600" dirty="0" err="1"/>
              <a:t>kaže</a:t>
            </a:r>
            <a:r>
              <a:rPr lang="en-US" sz="1600" dirty="0"/>
              <a:t> je li </a:t>
            </a:r>
            <a:r>
              <a:rPr lang="en-US" sz="1600" dirty="0" err="1"/>
              <a:t>postignuta</a:t>
            </a:r>
            <a:r>
              <a:rPr lang="en-US" sz="1600" dirty="0"/>
              <a:t> </a:t>
            </a:r>
            <a:r>
              <a:rPr lang="en-US" sz="1600" dirty="0" err="1"/>
              <a:t>financijska</a:t>
            </a:r>
            <a:r>
              <a:rPr lang="en-US" sz="1600" dirty="0"/>
              <a:t> </a:t>
            </a:r>
            <a:r>
              <a:rPr lang="en-US" sz="1600" dirty="0" err="1"/>
              <a:t>ravnoteža</a:t>
            </a:r>
            <a:r>
              <a:rPr lang="en-US" sz="1600" dirty="0"/>
              <a:t> </a:t>
            </a:r>
            <a:r>
              <a:rPr lang="en-US" sz="1600" dirty="0" err="1"/>
              <a:t>bilo</a:t>
            </a:r>
            <a:r>
              <a:rPr lang="en-US" sz="1600" dirty="0"/>
              <a:t> </a:t>
            </a:r>
            <a:r>
              <a:rPr lang="en-US" sz="1600" dirty="0" err="1"/>
              <a:t>kroz</a:t>
            </a:r>
            <a:r>
              <a:rPr lang="en-US" sz="1600" dirty="0"/>
              <a:t> </a:t>
            </a:r>
            <a:r>
              <a:rPr lang="en-US" sz="1600" dirty="0" err="1"/>
              <a:t>normalno</a:t>
            </a:r>
            <a:r>
              <a:rPr lang="en-US" sz="1600" dirty="0"/>
              <a:t> </a:t>
            </a:r>
            <a:r>
              <a:rPr lang="en-US" sz="1600" dirty="0" err="1"/>
              <a:t>poslovanje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kratkoročno</a:t>
            </a:r>
            <a:r>
              <a:rPr lang="en-US" sz="1600" dirty="0"/>
              <a:t> </a:t>
            </a:r>
            <a:r>
              <a:rPr lang="en-US" sz="1600" dirty="0" err="1"/>
              <a:t>zaduživanje</a:t>
            </a:r>
            <a:r>
              <a:rPr lang="en-US" sz="1600" dirty="0"/>
              <a:t>. To je </a:t>
            </a:r>
            <a:r>
              <a:rPr lang="en-US" sz="1600" dirty="0" err="1"/>
              <a:t>jedan</a:t>
            </a:r>
            <a:r>
              <a:rPr lang="en-US" sz="1600" dirty="0"/>
              <a:t> </a:t>
            </a:r>
            <a:r>
              <a:rPr lang="en-US" sz="1600" dirty="0" err="1"/>
              <a:t>pokazatelj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neko</a:t>
            </a:r>
            <a:r>
              <a:rPr lang="en-US" sz="1600" dirty="0"/>
              <a:t> </a:t>
            </a:r>
            <a:r>
              <a:rPr lang="en-US" sz="1600" dirty="0" err="1"/>
              <a:t>kratkoročno</a:t>
            </a:r>
            <a:r>
              <a:rPr lang="en-US" sz="1600" dirty="0"/>
              <a:t> </a:t>
            </a:r>
            <a:r>
              <a:rPr lang="en-US" sz="1600" dirty="0" err="1"/>
              <a:t>razdoblje</a:t>
            </a:r>
            <a:r>
              <a:rPr lang="en-US" sz="1600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1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b="1" dirty="0" smtClean="0"/>
              <a:t>              </a:t>
            </a:r>
            <a:r>
              <a:rPr lang="en-US" sz="1600" b="1" dirty="0" err="1" smtClean="0"/>
              <a:t>Može</a:t>
            </a:r>
            <a:r>
              <a:rPr lang="en-US" sz="1600" b="1" dirty="0" smtClean="0"/>
              <a:t> </a:t>
            </a:r>
            <a:r>
              <a:rPr lang="en-US" sz="1600" b="1" dirty="0"/>
              <a:t>se </a:t>
            </a:r>
            <a:r>
              <a:rPr lang="en-US" sz="1600" b="1" dirty="0" err="1"/>
              <a:t>poslovati</a:t>
            </a:r>
            <a:r>
              <a:rPr lang="en-US" sz="1600" b="1" dirty="0"/>
              <a:t> </a:t>
            </a:r>
            <a:r>
              <a:rPr lang="en-US" sz="1600" b="1" dirty="0" err="1"/>
              <a:t>ako</a:t>
            </a:r>
            <a:r>
              <a:rPr lang="en-US" sz="1600" b="1" dirty="0"/>
              <a:t> ne </a:t>
            </a:r>
            <a:r>
              <a:rPr lang="en-US" sz="1600" b="1" dirty="0" err="1"/>
              <a:t>postoji</a:t>
            </a:r>
            <a:r>
              <a:rPr lang="en-US" sz="1600" b="1" dirty="0"/>
              <a:t> </a:t>
            </a:r>
            <a:r>
              <a:rPr lang="en-US" sz="1600" b="1" dirty="0" err="1"/>
              <a:t>visoki</a:t>
            </a:r>
            <a:r>
              <a:rPr lang="en-US" sz="1600" b="1" dirty="0"/>
              <a:t> </a:t>
            </a:r>
            <a:r>
              <a:rPr lang="en-US" sz="1600" b="1" dirty="0" err="1"/>
              <a:t>stupanj</a:t>
            </a:r>
            <a:r>
              <a:rPr lang="en-US" sz="1600" b="1" dirty="0"/>
              <a:t> </a:t>
            </a:r>
            <a:r>
              <a:rPr lang="en-US" sz="1600" b="1" dirty="0" err="1"/>
              <a:t>rentabilnosti</a:t>
            </a:r>
            <a:r>
              <a:rPr lang="en-US" sz="1600" b="1" dirty="0"/>
              <a:t>, </a:t>
            </a:r>
            <a:r>
              <a:rPr lang="en-US" sz="1600" b="1" dirty="0" err="1"/>
              <a:t>ali</a:t>
            </a:r>
            <a:r>
              <a:rPr lang="en-US" sz="1600" b="1" dirty="0"/>
              <a:t> </a:t>
            </a:r>
            <a:r>
              <a:rPr lang="en-US" sz="1600" b="1" dirty="0" err="1"/>
              <a:t>uvijek</a:t>
            </a:r>
            <a:r>
              <a:rPr lang="en-US" sz="1600" b="1" dirty="0"/>
              <a:t> </a:t>
            </a:r>
            <a:r>
              <a:rPr lang="hr-HR" sz="1600" b="1" dirty="0" smtClean="0"/>
              <a:t>   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b="1" dirty="0"/>
              <a:t> </a:t>
            </a:r>
            <a:r>
              <a:rPr lang="hr-HR" sz="1600" b="1" dirty="0" smtClean="0"/>
              <a:t>             </a:t>
            </a:r>
            <a:r>
              <a:rPr lang="en-US" sz="1600" b="1" dirty="0" err="1" smtClean="0"/>
              <a:t>mora</a:t>
            </a:r>
            <a:r>
              <a:rPr lang="en-US" sz="1600" b="1" dirty="0" smtClean="0"/>
              <a:t> </a:t>
            </a:r>
            <a:r>
              <a:rPr lang="en-US" sz="1600" b="1" dirty="0" err="1"/>
              <a:t>biti</a:t>
            </a:r>
            <a:r>
              <a:rPr lang="en-US" sz="1600" b="1" dirty="0"/>
              <a:t> </a:t>
            </a:r>
            <a:r>
              <a:rPr lang="en-US" sz="1600" b="1" dirty="0" err="1"/>
              <a:t>prisutna</a:t>
            </a:r>
            <a:r>
              <a:rPr lang="en-US" sz="1600" b="1" dirty="0"/>
              <a:t> </a:t>
            </a:r>
            <a:r>
              <a:rPr lang="en-US" sz="1600" b="1" dirty="0" err="1"/>
              <a:t>likvidnost</a:t>
            </a:r>
            <a:r>
              <a:rPr lang="en-US" sz="1600" b="1" dirty="0"/>
              <a:t>. </a:t>
            </a:r>
            <a:r>
              <a:rPr lang="en-US" sz="1600" b="1" dirty="0" err="1"/>
              <a:t>Nelikvidnost</a:t>
            </a:r>
            <a:r>
              <a:rPr lang="en-US" sz="1600" b="1" dirty="0"/>
              <a:t> </a:t>
            </a:r>
            <a:r>
              <a:rPr lang="en-US" sz="1600" b="1" dirty="0" smtClean="0"/>
              <a:t>je</a:t>
            </a:r>
            <a:r>
              <a:rPr lang="hr-HR" sz="1600" dirty="0"/>
              <a:t> </a:t>
            </a:r>
            <a:r>
              <a:rPr lang="en-US" sz="1600" b="1" dirty="0" err="1" smtClean="0"/>
              <a:t>stoga</a:t>
            </a:r>
            <a:r>
              <a:rPr lang="en-US" sz="1600" b="1" dirty="0" smtClean="0"/>
              <a:t> </a:t>
            </a:r>
            <a:r>
              <a:rPr lang="en-US" sz="1600" b="1" dirty="0" err="1"/>
              <a:t>prvi</a:t>
            </a:r>
            <a:r>
              <a:rPr lang="en-US" sz="1600" b="1" dirty="0"/>
              <a:t> </a:t>
            </a:r>
            <a:r>
              <a:rPr lang="en-US" sz="1600" b="1" dirty="0" err="1"/>
              <a:t>ili</a:t>
            </a:r>
            <a:r>
              <a:rPr lang="en-US" sz="1600" b="1" dirty="0"/>
              <a:t> </a:t>
            </a:r>
            <a:r>
              <a:rPr lang="en-US" sz="1600" b="1" dirty="0" err="1"/>
              <a:t>najčešći</a:t>
            </a:r>
            <a:r>
              <a:rPr lang="en-US" sz="1600" b="1" dirty="0"/>
              <a:t> </a:t>
            </a:r>
            <a:r>
              <a:rPr lang="en-US" sz="1600" b="1" dirty="0" err="1"/>
              <a:t>razlog</a:t>
            </a:r>
            <a:r>
              <a:rPr lang="en-US" sz="1600" b="1" dirty="0"/>
              <a:t> </a:t>
            </a:r>
            <a:r>
              <a:rPr lang="hr-HR" sz="1600" b="1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b="1" dirty="0"/>
              <a:t> </a:t>
            </a:r>
            <a:r>
              <a:rPr lang="hr-HR" sz="1600" b="1" dirty="0" smtClean="0"/>
              <a:t>             </a:t>
            </a:r>
            <a:r>
              <a:rPr lang="en-US" sz="1600" b="1" dirty="0" err="1" smtClean="0"/>
              <a:t>propasti</a:t>
            </a:r>
            <a:r>
              <a:rPr lang="en-US" sz="1600" b="1" dirty="0" smtClean="0"/>
              <a:t> </a:t>
            </a:r>
            <a:r>
              <a:rPr lang="en-US" sz="1600" b="1" dirty="0" err="1"/>
              <a:t>poduzeća</a:t>
            </a:r>
            <a:r>
              <a:rPr lang="en-US" sz="1600" b="1" dirty="0"/>
              <a:t>, </a:t>
            </a:r>
            <a:r>
              <a:rPr lang="en-US" sz="1600" b="1" dirty="0" err="1"/>
              <a:t>ako</a:t>
            </a:r>
            <a:r>
              <a:rPr lang="en-US" sz="1600" b="1" dirty="0"/>
              <a:t> je </a:t>
            </a:r>
            <a:r>
              <a:rPr lang="en-US" sz="1600" b="1" dirty="0" err="1"/>
              <a:t>kratkoročno</a:t>
            </a:r>
            <a:r>
              <a:rPr lang="en-US" sz="1600" b="1" dirty="0"/>
              <a:t> </a:t>
            </a:r>
            <a:r>
              <a:rPr lang="en-US" sz="1600" b="1" dirty="0" err="1"/>
              <a:t>zaduživanje</a:t>
            </a:r>
            <a:r>
              <a:rPr lang="en-US" sz="1600" b="1" dirty="0"/>
              <a:t> </a:t>
            </a:r>
            <a:r>
              <a:rPr lang="en-US" sz="1600" b="1" dirty="0" err="1"/>
              <a:t>nemoguće</a:t>
            </a:r>
            <a:r>
              <a:rPr lang="en-US" sz="1600" b="1" dirty="0"/>
              <a:t> a </a:t>
            </a:r>
            <a:endParaRPr lang="hr-HR" sz="16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b="1" dirty="0"/>
              <a:t> </a:t>
            </a:r>
            <a:r>
              <a:rPr lang="hr-HR" sz="1600" b="1" dirty="0" smtClean="0"/>
              <a:t>             </a:t>
            </a:r>
            <a:r>
              <a:rPr lang="en-US" sz="1600" b="1" dirty="0" err="1" smtClean="0"/>
              <a:t>nerentabilnost</a:t>
            </a:r>
            <a:r>
              <a:rPr lang="en-US" sz="1600" b="1" dirty="0" smtClean="0"/>
              <a:t> </a:t>
            </a:r>
            <a:r>
              <a:rPr lang="en-US" sz="1600" b="1" dirty="0" err="1"/>
              <a:t>ukazuje</a:t>
            </a:r>
            <a:r>
              <a:rPr lang="en-US" sz="1600" b="1" dirty="0"/>
              <a:t> </a:t>
            </a:r>
            <a:r>
              <a:rPr lang="en-US" sz="1600" b="1" dirty="0" err="1"/>
              <a:t>na</a:t>
            </a:r>
            <a:r>
              <a:rPr lang="en-US" sz="1600" b="1" dirty="0"/>
              <a:t> to da se </a:t>
            </a:r>
            <a:r>
              <a:rPr lang="en-US" sz="1600" b="1" dirty="0" err="1"/>
              <a:t>dotično</a:t>
            </a:r>
            <a:r>
              <a:rPr lang="en-US" sz="1600" b="1" dirty="0"/>
              <a:t> </a:t>
            </a:r>
            <a:r>
              <a:rPr lang="en-US" sz="1600" b="1" dirty="0" err="1"/>
              <a:t>poslovanje</a:t>
            </a:r>
            <a:r>
              <a:rPr lang="en-US" sz="1600" b="1" dirty="0"/>
              <a:t> ne </a:t>
            </a:r>
            <a:r>
              <a:rPr lang="en-US" sz="1600" b="1" dirty="0" err="1"/>
              <a:t>isplati</a:t>
            </a:r>
            <a:r>
              <a:rPr lang="en-US" sz="1600" b="1" dirty="0"/>
              <a:t>.</a:t>
            </a:r>
            <a:endParaRPr lang="en-US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710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4710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471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2A0548-47C0-4213-BE32-9E0AA99B70D9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sr-Latn-RS" sz="1400" smtClean="0">
              <a:latin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39750" y="4149725"/>
            <a:ext cx="7191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dirty="0" smtClean="0"/>
              <a:t>1.12. UTROŠCI I TROŠKOVI GRAĐEVINSKOG </a:t>
            </a:r>
            <a:br>
              <a:rPr lang="hr-HR" altLang="sr-Latn-RS" sz="2800" dirty="0" smtClean="0"/>
            </a:br>
            <a:r>
              <a:rPr lang="hr-HR" altLang="sr-Latn-RS" sz="2800" dirty="0" smtClean="0"/>
              <a:t>         POSLOVANJA</a:t>
            </a:r>
          </a:p>
        </p:txBody>
      </p:sp>
      <p:sp>
        <p:nvSpPr>
          <p:cNvPr id="4813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4813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79C6B2-3F22-435E-8246-423FBE8E344A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sr-Latn-RS" sz="1400" smtClean="0">
              <a:latin typeface="Calibri" pitchFamily="34" charset="0"/>
            </a:endParaRPr>
          </a:p>
        </p:txBody>
      </p:sp>
      <p:pic>
        <p:nvPicPr>
          <p:cNvPr id="48134" name="Picture 2" descr="I:\si_wor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806450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6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b="1" dirty="0">
                <a:latin typeface="Century Gothic" panose="020B0502020202020204" pitchFamily="34" charset="0"/>
              </a:rPr>
              <a:t>POJAM REPRODUKCIJE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600" dirty="0" smtClean="0">
              <a:latin typeface="Century Gothic" panose="020B0502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600" b="1" dirty="0">
                <a:latin typeface="Century Gothic" panose="020B0502020202020204" pitchFamily="34" charset="0"/>
              </a:rPr>
              <a:t>Reprodukcija</a:t>
            </a:r>
            <a:r>
              <a:rPr lang="hr-HR" sz="1600" dirty="0">
                <a:latin typeface="Century Gothic" panose="020B0502020202020204" pitchFamily="34" charset="0"/>
              </a:rPr>
              <a:t> je obavljanje procesa proizvodnje. Znači ponovnu proizvodnju materijalnih dobara. </a:t>
            </a:r>
            <a:endParaRPr lang="hr-HR" sz="1600" dirty="0" smtClean="0">
              <a:latin typeface="Century Gothic" panose="020B0502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1600" b="1" dirty="0" smtClean="0">
              <a:latin typeface="Century Gothic" panose="020B0502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BA" sz="1600" b="1" dirty="0" smtClean="0">
                <a:latin typeface="Century Gothic" panose="020B0502020202020204" pitchFamily="34" charset="0"/>
              </a:rPr>
              <a:t> Vrste reprodukcije 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600" b="1" dirty="0" smtClean="0">
              <a:latin typeface="Century Gothic" panose="020B0502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600" dirty="0">
                <a:latin typeface="Century Gothic" panose="020B0502020202020204" pitchFamily="34" charset="0"/>
              </a:rPr>
              <a:t>Može biti </a:t>
            </a:r>
            <a:r>
              <a:rPr lang="hr-HR" sz="1600" b="1" dirty="0" smtClean="0">
                <a:latin typeface="Century Gothic" panose="020B0502020202020204" pitchFamily="34" charset="0"/>
              </a:rPr>
              <a:t>umanjena</a:t>
            </a:r>
            <a:r>
              <a:rPr lang="hr-HR" sz="1600" dirty="0" smtClean="0">
                <a:latin typeface="Century Gothic" panose="020B0502020202020204" pitchFamily="34" charset="0"/>
              </a:rPr>
              <a:t>- </a:t>
            </a:r>
            <a:r>
              <a:rPr lang="hr-HR" sz="1600" dirty="0">
                <a:latin typeface="Century Gothic" panose="020B0502020202020204" pitchFamily="34" charset="0"/>
              </a:rPr>
              <a:t>kada se proces proizvodnje obavlja u sve užim razmjerima. Od jednog do drugog razdoblja dobiva se sve manje proizvoda. </a:t>
            </a:r>
            <a:endParaRPr lang="hr-HR" sz="1600" dirty="0" smtClean="0">
              <a:latin typeface="Century Gothic" panose="020B0502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600" dirty="0">
              <a:latin typeface="Century Gothic" panose="020B0502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600" dirty="0">
                <a:latin typeface="Century Gothic" panose="020B0502020202020204" pitchFamily="34" charset="0"/>
              </a:rPr>
              <a:t>Može biti </a:t>
            </a:r>
            <a:r>
              <a:rPr lang="hr-HR" sz="1600" b="1" dirty="0" smtClean="0">
                <a:latin typeface="Century Gothic" panose="020B0502020202020204" pitchFamily="34" charset="0"/>
              </a:rPr>
              <a:t>jednostavna</a:t>
            </a:r>
            <a:r>
              <a:rPr lang="hr-HR" sz="1600" dirty="0" smtClean="0">
                <a:latin typeface="Century Gothic" panose="020B0502020202020204" pitchFamily="34" charset="0"/>
              </a:rPr>
              <a:t>– </a:t>
            </a:r>
            <a:r>
              <a:rPr lang="hr-HR" sz="1600" dirty="0">
                <a:latin typeface="Century Gothic" panose="020B0502020202020204" pitchFamily="34" charset="0"/>
              </a:rPr>
              <a:t>proces proizvodnje obnavlja se u istim razmjerima.Stalno se isporučuje jednaka količina dobara i usluga</a:t>
            </a:r>
            <a:r>
              <a:rPr lang="hr-HR" sz="16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600" dirty="0">
              <a:latin typeface="Century Gothic" panose="020B0502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600" dirty="0">
                <a:latin typeface="Century Gothic" panose="020B0502020202020204" pitchFamily="34" charset="0"/>
              </a:rPr>
              <a:t>Može biti </a:t>
            </a:r>
            <a:r>
              <a:rPr lang="hr-HR" sz="1600" b="1" dirty="0" smtClean="0">
                <a:latin typeface="Century Gothic" panose="020B0502020202020204" pitchFamily="34" charset="0"/>
              </a:rPr>
              <a:t>proširena</a:t>
            </a:r>
            <a:r>
              <a:rPr lang="hr-HR" sz="1600" dirty="0" smtClean="0">
                <a:latin typeface="Century Gothic" panose="020B0502020202020204" pitchFamily="34" charset="0"/>
              </a:rPr>
              <a:t> </a:t>
            </a:r>
            <a:r>
              <a:rPr lang="hr-HR" sz="1600" dirty="0">
                <a:latin typeface="Century Gothic" panose="020B0502020202020204" pitchFamily="34" charset="0"/>
              </a:rPr>
              <a:t>– proces proizvodnje obnavlja se u širim razmjerima. Stvara se sve više i više proizvoda.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600" dirty="0">
              <a:latin typeface="Century Gothic" panose="020B0502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500" dirty="0">
              <a:latin typeface="Century Gothic" panose="020B0502020202020204" pitchFamily="34" charset="0"/>
            </a:endParaRPr>
          </a:p>
        </p:txBody>
      </p:sp>
      <p:sp>
        <p:nvSpPr>
          <p:cNvPr id="4915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4915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491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63EC54A-1199-4431-BF68-A58375201EDB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1143000"/>
          </a:xfrm>
        </p:spPr>
        <p:txBody>
          <a:bodyPr/>
          <a:lstStyle/>
          <a:p>
            <a:pPr algn="l" eaLnBrk="1" hangingPunct="1"/>
            <a:r>
              <a:rPr lang="hr-HR" altLang="sr-Latn-RS" sz="2400" dirty="0" smtClean="0">
                <a:latin typeface="Century Gothic" panose="020B0502020202020204" pitchFamily="34" charset="0"/>
              </a:rPr>
              <a:t>1.12. UTROŠCI I TROŠKOVI GRAĐEVINSKOG POSLOVANJA</a:t>
            </a:r>
          </a:p>
        </p:txBody>
      </p:sp>
    </p:spTree>
    <p:extLst>
      <p:ext uri="{BB962C8B-B14F-4D97-AF65-F5344CB8AC3E}">
        <p14:creationId xmlns:p14="http://schemas.microsoft.com/office/powerpoint/2010/main" val="283402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48561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r-HR" altLang="sr-Latn-RS" sz="1600" b="1" dirty="0" smtClean="0">
                <a:latin typeface="Century Gothic" panose="020B0502020202020204" pitchFamily="34" charset="0"/>
              </a:rPr>
              <a:t>Osnovni elementi proizvodnje su:</a:t>
            </a:r>
          </a:p>
          <a:p>
            <a:pPr marL="0" indent="0" eaLnBrk="1" hangingPunct="1">
              <a:buFontTx/>
              <a:buNone/>
            </a:pPr>
            <a:endParaRPr lang="hr-HR" altLang="sr-Latn-RS" sz="1600" b="1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buFontTx/>
              <a:buAutoNum type="arabicPeriod"/>
            </a:pPr>
            <a:r>
              <a:rPr lang="hr-HR" altLang="sr-Latn-RS" sz="1600" b="1" dirty="0" smtClean="0">
                <a:latin typeface="Century Gothic" panose="020B0502020202020204" pitchFamily="34" charset="0"/>
              </a:rPr>
              <a:t>Sredstva za rad </a:t>
            </a:r>
            <a:r>
              <a:rPr lang="hr-HR" altLang="sr-Latn-RS" sz="1600" dirty="0" smtClean="0">
                <a:latin typeface="Century Gothic" panose="020B0502020202020204" pitchFamily="34" charset="0"/>
              </a:rPr>
              <a:t>- osnovna sredstva </a:t>
            </a:r>
          </a:p>
          <a:p>
            <a:pPr marL="0" indent="0" eaLnBrk="1" hangingPunct="1">
              <a:buFontTx/>
              <a:buNone/>
            </a:pPr>
            <a:r>
              <a:rPr lang="hr-HR" altLang="sr-Latn-RS" sz="1400" dirty="0" smtClean="0">
                <a:latin typeface="Century Gothic" panose="020B0502020202020204" pitchFamily="34" charset="0"/>
              </a:rPr>
              <a:t> 	                 - strojevi, alati, objekti u  kojima se  radi (troše se postepeno)</a:t>
            </a:r>
          </a:p>
          <a:p>
            <a:pPr marL="0" indent="0" eaLnBrk="1" hangingPunct="1">
              <a:buFontTx/>
              <a:buNone/>
            </a:pPr>
            <a:r>
              <a:rPr lang="hr-HR" altLang="sr-Latn-RS" sz="1400" dirty="0" smtClean="0">
                <a:latin typeface="Century Gothic" panose="020B0502020202020204" pitchFamily="34" charset="0"/>
              </a:rPr>
              <a:t> 	                 - prava – patenti, licence, koncesije i slična prava korištenja</a:t>
            </a:r>
          </a:p>
          <a:p>
            <a:pPr marL="0" indent="0" eaLnBrk="1" hangingPunct="1">
              <a:buFontTx/>
              <a:buNone/>
            </a:pPr>
            <a:endParaRPr lang="hr-HR" altLang="sr-Latn-RS" sz="1200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hr-HR" altLang="sr-Latn-RS" sz="1600" b="1" dirty="0" smtClean="0">
                <a:latin typeface="Century Gothic" panose="020B0502020202020204" pitchFamily="34" charset="0"/>
              </a:rPr>
              <a:t>2. Materijal</a:t>
            </a:r>
            <a:r>
              <a:rPr lang="hr-HR" altLang="sr-Latn-RS" sz="1600" dirty="0" smtClean="0">
                <a:latin typeface="Century Gothic" panose="020B0502020202020204" pitchFamily="34" charset="0"/>
              </a:rPr>
              <a:t> – predmet rada</a:t>
            </a:r>
          </a:p>
          <a:p>
            <a:pPr marL="0" indent="0" eaLnBrk="1" hangingPunct="1">
              <a:buFontTx/>
              <a:buNone/>
            </a:pPr>
            <a:r>
              <a:rPr lang="hr-HR" altLang="sr-Latn-RS" sz="1400" dirty="0" smtClean="0">
                <a:latin typeface="Century Gothic" panose="020B0502020202020204" pitchFamily="34" charset="0"/>
              </a:rPr>
              <a:t>         	    - </a:t>
            </a:r>
            <a:r>
              <a:rPr lang="hr-HR" altLang="sr-Latn-RS" sz="1400" b="1" dirty="0" smtClean="0">
                <a:latin typeface="Century Gothic" panose="020B0502020202020204" pitchFamily="34" charset="0"/>
              </a:rPr>
              <a:t>glavni materijal </a:t>
            </a:r>
            <a:r>
              <a:rPr lang="hr-HR" altLang="sr-Latn-RS" sz="1400" dirty="0" smtClean="0">
                <a:latin typeface="Century Gothic" panose="020B0502020202020204" pitchFamily="34" charset="0"/>
              </a:rPr>
              <a:t>– npr. beton, armatura</a:t>
            </a:r>
          </a:p>
          <a:p>
            <a:pPr marL="0" indent="0" eaLnBrk="1" hangingPunct="1">
              <a:buFontTx/>
              <a:buNone/>
            </a:pPr>
            <a:r>
              <a:rPr lang="hr-HR" altLang="sr-Latn-RS" sz="1400" dirty="0" smtClean="0">
                <a:latin typeface="Century Gothic" panose="020B0502020202020204" pitchFamily="34" charset="0"/>
              </a:rPr>
              <a:t>        	    - </a:t>
            </a:r>
            <a:r>
              <a:rPr lang="hr-HR" altLang="sr-Latn-RS" sz="1400" b="1" dirty="0" smtClean="0">
                <a:latin typeface="Century Gothic" panose="020B0502020202020204" pitchFamily="34" charset="0"/>
              </a:rPr>
              <a:t>pomoćni materijal </a:t>
            </a:r>
            <a:r>
              <a:rPr lang="hr-HR" altLang="sr-Latn-RS" sz="1400" dirty="0" smtClean="0">
                <a:latin typeface="Century Gothic" panose="020B0502020202020204" pitchFamily="34" charset="0"/>
              </a:rPr>
              <a:t>– npr. oplata</a:t>
            </a:r>
          </a:p>
          <a:p>
            <a:pPr marL="0" indent="0" eaLnBrk="1" hangingPunct="1">
              <a:buFontTx/>
              <a:buNone/>
            </a:pPr>
            <a:r>
              <a:rPr lang="hr-HR" altLang="sr-Latn-RS" sz="1400" dirty="0" smtClean="0">
                <a:latin typeface="Century Gothic" panose="020B0502020202020204" pitchFamily="34" charset="0"/>
              </a:rPr>
              <a:t>      	    - </a:t>
            </a:r>
            <a:r>
              <a:rPr lang="hr-HR" altLang="sr-Latn-RS" sz="1400" b="1" dirty="0" smtClean="0">
                <a:latin typeface="Century Gothic" panose="020B0502020202020204" pitchFamily="34" charset="0"/>
              </a:rPr>
              <a:t>energija</a:t>
            </a:r>
          </a:p>
          <a:p>
            <a:pPr marL="0" indent="0" eaLnBrk="1" hangingPunct="1">
              <a:buFontTx/>
              <a:buNone/>
            </a:pPr>
            <a:endParaRPr lang="hr-HR" altLang="sr-Latn-RS" sz="1200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hr-HR" altLang="sr-Latn-RS" sz="1600" b="1" dirty="0" smtClean="0">
                <a:latin typeface="Century Gothic" panose="020B0502020202020204" pitchFamily="34" charset="0"/>
              </a:rPr>
              <a:t>3. Radna snaga</a:t>
            </a:r>
            <a:r>
              <a:rPr lang="hr-HR" altLang="sr-Latn-RS" sz="1200" dirty="0" smtClean="0">
                <a:latin typeface="Century Gothic" panose="020B0502020202020204" pitchFamily="34" charset="0"/>
              </a:rPr>
              <a:t> </a:t>
            </a:r>
          </a:p>
          <a:p>
            <a:pPr marL="0" indent="0" eaLnBrk="1" hangingPunct="1">
              <a:buFontTx/>
              <a:buNone/>
            </a:pPr>
            <a:r>
              <a:rPr lang="hr-HR" altLang="sr-Latn-RS" sz="1400" dirty="0" smtClean="0">
                <a:latin typeface="Century Gothic" panose="020B0502020202020204" pitchFamily="34" charset="0"/>
              </a:rPr>
              <a:t>         - </a:t>
            </a:r>
            <a:r>
              <a:rPr lang="hr-HR" altLang="sr-Latn-RS" sz="1400" b="1" dirty="0" smtClean="0">
                <a:latin typeface="Century Gothic" panose="020B0502020202020204" pitchFamily="34" charset="0"/>
              </a:rPr>
              <a:t>glavna uloga </a:t>
            </a:r>
            <a:r>
              <a:rPr lang="hr-HR" altLang="sr-Latn-RS" sz="1400" dirty="0" smtClean="0">
                <a:latin typeface="Century Gothic" panose="020B0502020202020204" pitchFamily="34" charset="0"/>
              </a:rPr>
              <a:t>– čovjek : kreator i nositelj proizvodnje</a:t>
            </a:r>
          </a:p>
          <a:p>
            <a:pPr marL="0" indent="0" eaLnBrk="1" hangingPunct="1">
              <a:buFontTx/>
              <a:buNone/>
            </a:pPr>
            <a:r>
              <a:rPr lang="hr-HR" altLang="sr-Latn-RS" sz="1400" dirty="0">
                <a:latin typeface="Century Gothic" panose="020B0502020202020204" pitchFamily="34" charset="0"/>
              </a:rPr>
              <a:t> </a:t>
            </a:r>
            <a:r>
              <a:rPr lang="hr-HR" altLang="sr-Latn-RS" sz="1400" dirty="0" smtClean="0">
                <a:latin typeface="Century Gothic" panose="020B0502020202020204" pitchFamily="34" charset="0"/>
              </a:rPr>
              <a:t>        - </a:t>
            </a:r>
            <a:r>
              <a:rPr lang="hr-HR" altLang="sr-Latn-RS" sz="1400" b="1" dirty="0" smtClean="0">
                <a:latin typeface="Century Gothic" panose="020B0502020202020204" pitchFamily="34" charset="0"/>
              </a:rPr>
              <a:t>cijena radne snage</a:t>
            </a:r>
            <a:r>
              <a:rPr lang="hr-HR" altLang="sr-Latn-RS" sz="1400" dirty="0" smtClean="0">
                <a:latin typeface="Century Gothic" panose="020B0502020202020204" pitchFamily="34" charset="0"/>
              </a:rPr>
              <a:t>, koja može biti i veća i manja od vrijednosti koje radnik</a:t>
            </a:r>
          </a:p>
          <a:p>
            <a:pPr marL="0" indent="0" eaLnBrk="1" hangingPunct="1">
              <a:buFontTx/>
              <a:buNone/>
            </a:pPr>
            <a:r>
              <a:rPr lang="hr-HR" altLang="sr-Latn-RS" sz="1400" dirty="0" smtClean="0">
                <a:latin typeface="Century Gothic" panose="020B0502020202020204" pitchFamily="34" charset="0"/>
              </a:rPr>
              <a:t>        troši za vlastito izdržavanje. O cijeni radne snage, dakle, zavisi, standard</a:t>
            </a:r>
          </a:p>
          <a:p>
            <a:pPr marL="0" indent="0" eaLnBrk="1" hangingPunct="1">
              <a:buFontTx/>
              <a:buNone/>
            </a:pPr>
            <a:r>
              <a:rPr lang="hr-HR" altLang="sr-Latn-RS" sz="1400" dirty="0" smtClean="0">
                <a:latin typeface="Century Gothic" panose="020B0502020202020204" pitchFamily="34" charset="0"/>
              </a:rPr>
              <a:t>        radnika.</a:t>
            </a:r>
          </a:p>
          <a:p>
            <a:pPr marL="0" indent="0" eaLnBrk="1" hangingPunct="1">
              <a:buFontTx/>
              <a:buNone/>
            </a:pPr>
            <a:r>
              <a:rPr lang="hr-HR" altLang="sr-Latn-RS" sz="1400" dirty="0" smtClean="0">
                <a:latin typeface="Century Gothic" panose="020B0502020202020204" pitchFamily="34" charset="0"/>
              </a:rPr>
              <a:t>         - </a:t>
            </a:r>
            <a:r>
              <a:rPr lang="hr-HR" altLang="sr-Latn-RS" sz="1400" b="1" dirty="0">
                <a:latin typeface="Century Gothic" panose="020B0502020202020204" pitchFamily="34" charset="0"/>
              </a:rPr>
              <a:t>s</a:t>
            </a:r>
            <a:r>
              <a:rPr lang="hr-HR" altLang="sr-Latn-RS" sz="1400" b="1" dirty="0" smtClean="0">
                <a:latin typeface="Century Gothic" panose="020B0502020202020204" pitchFamily="34" charset="0"/>
              </a:rPr>
              <a:t>posobnost radnika </a:t>
            </a:r>
            <a:r>
              <a:rPr lang="hr-HR" altLang="sr-Latn-RS" sz="1400" dirty="0" smtClean="0">
                <a:latin typeface="Century Gothic" panose="020B0502020202020204" pitchFamily="34" charset="0"/>
              </a:rPr>
              <a:t>zavisi o tri stvari: znanje + vještina + iskustvo</a:t>
            </a:r>
            <a:endParaRPr lang="hr-HR" altLang="sr-Latn-RS" sz="1400" b="1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hr-HR" altLang="sr-Latn-RS" sz="1400" dirty="0" smtClean="0">
                <a:latin typeface="Century Gothic" panose="020B0502020202020204" pitchFamily="34" charset="0"/>
              </a:rPr>
              <a:t>         - </a:t>
            </a:r>
            <a:r>
              <a:rPr lang="hr-HR" altLang="sr-Latn-RS" sz="1400" b="1" dirty="0" smtClean="0">
                <a:latin typeface="Century Gothic" panose="020B0502020202020204" pitchFamily="34" charset="0"/>
              </a:rPr>
              <a:t>ideja </a:t>
            </a:r>
            <a:r>
              <a:rPr lang="hr-HR" altLang="sr-Latn-RS" sz="1400" dirty="0" smtClean="0">
                <a:latin typeface="Century Gothic" panose="020B0502020202020204" pitchFamily="34" charset="0"/>
              </a:rPr>
              <a:t>– centri za stručno obrazovanje radnika o poduzećima + praktične metode obuke</a:t>
            </a:r>
          </a:p>
          <a:p>
            <a:pPr marL="0" indent="0" eaLnBrk="1" hangingPunct="1">
              <a:buFontTx/>
              <a:buNone/>
            </a:pPr>
            <a:endParaRPr lang="hr-HR" altLang="sr-Latn-RS" sz="1600" dirty="0" smtClean="0">
              <a:latin typeface="Century Gothic" panose="020B0502020202020204" pitchFamily="34" charset="0"/>
            </a:endParaRPr>
          </a:p>
        </p:txBody>
      </p:sp>
      <p:sp>
        <p:nvSpPr>
          <p:cNvPr id="5018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018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01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0B1E6F-062B-4A0D-A4C5-CFEC9B101E74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sr-Latn-RS" sz="1400" dirty="0" smtClean="0">
              <a:latin typeface="Calibr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1143000"/>
          </a:xfrm>
        </p:spPr>
        <p:txBody>
          <a:bodyPr/>
          <a:lstStyle/>
          <a:p>
            <a:pPr algn="l" eaLnBrk="1" hangingPunct="1"/>
            <a:r>
              <a:rPr lang="hr-HR" altLang="sr-Latn-RS" sz="2400" dirty="0" smtClean="0">
                <a:latin typeface="Century Gothic" panose="020B0502020202020204" pitchFamily="34" charset="0"/>
              </a:rPr>
              <a:t>1.12. UTROŠCI I TROŠKOVI GRAĐEVINSKOG POSLOVANJA</a:t>
            </a:r>
          </a:p>
        </p:txBody>
      </p:sp>
    </p:spTree>
    <p:extLst>
      <p:ext uri="{BB962C8B-B14F-4D97-AF65-F5344CB8AC3E}">
        <p14:creationId xmlns:p14="http://schemas.microsoft.com/office/powerpoint/2010/main" val="362825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6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l-PL" sz="1600" dirty="0" smtClean="0">
                <a:latin typeface="Century Gothic" panose="020B0502020202020204" pitchFamily="34" charset="0"/>
              </a:rPr>
              <a:t> </a:t>
            </a:r>
            <a:r>
              <a:rPr lang="hr-HR" sz="1600" dirty="0">
                <a:latin typeface="Century Gothic" panose="020B0502020202020204" pitchFamily="34" charset="0"/>
              </a:rPr>
              <a:t>Količinski izraz trošenja činitelja poslovno–proizvodnog procesa zove se  </a:t>
            </a:r>
            <a:r>
              <a:rPr lang="hr-HR" sz="1600" b="1" dirty="0">
                <a:latin typeface="Century Gothic" panose="020B0502020202020204" pitchFamily="34" charset="0"/>
              </a:rPr>
              <a:t>UTROŠAK.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600" dirty="0" smtClean="0">
              <a:latin typeface="Century Gothic" panose="020B0502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b="1" dirty="0" smtClean="0">
                <a:latin typeface="Century Gothic" panose="020B0502020202020204" pitchFamily="34" charset="0"/>
              </a:rPr>
              <a:t>U </a:t>
            </a:r>
            <a:r>
              <a:rPr lang="pl-PL" sz="1600" b="1" dirty="0">
                <a:latin typeface="Century Gothic" panose="020B0502020202020204" pitchFamily="34" charset="0"/>
              </a:rPr>
              <a:t>proizvodno-poslovnom procesu troše </a:t>
            </a:r>
            <a:r>
              <a:rPr lang="pl-PL" sz="1600" b="1" dirty="0" smtClean="0">
                <a:latin typeface="Century Gothic" panose="020B0502020202020204" pitchFamily="34" charset="0"/>
              </a:rPr>
              <a:t>se :</a:t>
            </a:r>
            <a:endParaRPr lang="pl-PL" sz="1600" b="1" dirty="0">
              <a:latin typeface="Century Gothic" panose="020B0502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600" dirty="0" smtClean="0">
                <a:latin typeface="Century Gothic" panose="020B0502020202020204" pitchFamily="34" charset="0"/>
              </a:rPr>
              <a:t> </a:t>
            </a:r>
            <a:r>
              <a:rPr lang="hr-HR" sz="1600" dirty="0">
                <a:latin typeface="Century Gothic" panose="020B0502020202020204" pitchFamily="34" charset="0"/>
              </a:rPr>
              <a:t>sredstva za rad – osnovna sredstva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600" dirty="0" smtClean="0">
                <a:latin typeface="Century Gothic" panose="020B0502020202020204" pitchFamily="34" charset="0"/>
              </a:rPr>
              <a:t> </a:t>
            </a:r>
            <a:r>
              <a:rPr lang="hr-HR" sz="1600" dirty="0">
                <a:latin typeface="Century Gothic" panose="020B0502020202020204" pitchFamily="34" charset="0"/>
              </a:rPr>
              <a:t>predmeti rada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600" dirty="0" smtClean="0">
                <a:latin typeface="Century Gothic" panose="020B0502020202020204" pitchFamily="34" charset="0"/>
              </a:rPr>
              <a:t> </a:t>
            </a:r>
            <a:r>
              <a:rPr lang="hr-HR" sz="1600" dirty="0">
                <a:latin typeface="Century Gothic" panose="020B0502020202020204" pitchFamily="34" charset="0"/>
              </a:rPr>
              <a:t>rad </a:t>
            </a:r>
            <a:r>
              <a:rPr lang="hr-HR" sz="1600" dirty="0" smtClean="0">
                <a:latin typeface="Century Gothic" panose="020B0502020202020204" pitchFamily="34" charset="0"/>
              </a:rPr>
              <a:t>radnika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600" dirty="0">
              <a:latin typeface="Century Gothic" panose="020B0502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dirty="0" smtClean="0">
                <a:latin typeface="Century Gothic" panose="020B0502020202020204" pitchFamily="34" charset="0"/>
              </a:rPr>
              <a:t>Novčani </a:t>
            </a:r>
            <a:r>
              <a:rPr lang="hr-HR" sz="1600" dirty="0">
                <a:latin typeface="Century Gothic" panose="020B0502020202020204" pitchFamily="34" charset="0"/>
              </a:rPr>
              <a:t>izraz utroška zove </a:t>
            </a:r>
            <a:r>
              <a:rPr lang="hr-HR" sz="1600" dirty="0" smtClean="0">
                <a:latin typeface="Century Gothic" panose="020B0502020202020204" pitchFamily="34" charset="0"/>
              </a:rPr>
              <a:t>se </a:t>
            </a:r>
            <a:r>
              <a:rPr lang="hr-HR" sz="1600" b="1" dirty="0" smtClean="0">
                <a:latin typeface="Century Gothic" panose="020B0502020202020204" pitchFamily="34" charset="0"/>
              </a:rPr>
              <a:t>TROŠAK.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dirty="0" smtClean="0">
                <a:latin typeface="Century Gothic" panose="020B0502020202020204" pitchFamily="34" charset="0"/>
              </a:rPr>
              <a:t>(troškovi </a:t>
            </a:r>
            <a:r>
              <a:rPr lang="pl-PL" sz="1600" dirty="0">
                <a:latin typeface="Century Gothic" panose="020B0502020202020204" pitchFamily="34" charset="0"/>
              </a:rPr>
              <a:t>rada radnika, troškovi sredstava </a:t>
            </a:r>
            <a:r>
              <a:rPr lang="pl-PL" sz="1600" dirty="0" smtClean="0">
                <a:latin typeface="Century Gothic" panose="020B0502020202020204" pitchFamily="34" charset="0"/>
              </a:rPr>
              <a:t>za </a:t>
            </a:r>
            <a:r>
              <a:rPr lang="hr-HR" sz="1600" dirty="0" smtClean="0">
                <a:latin typeface="Century Gothic" panose="020B0502020202020204" pitchFamily="34" charset="0"/>
              </a:rPr>
              <a:t>rad</a:t>
            </a:r>
            <a:r>
              <a:rPr lang="hr-HR" sz="1600" dirty="0">
                <a:latin typeface="Century Gothic" panose="020B0502020202020204" pitchFamily="34" charset="0"/>
              </a:rPr>
              <a:t>, troškovi </a:t>
            </a:r>
            <a:r>
              <a:rPr lang="hr-HR" sz="1600" dirty="0" smtClean="0">
                <a:latin typeface="Century Gothic" panose="020B0502020202020204" pitchFamily="34" charset="0"/>
              </a:rPr>
              <a:t>materijala te ostali troškovi)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600" dirty="0">
              <a:latin typeface="Century Gothic" panose="020B0502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b="1" dirty="0">
                <a:latin typeface="Century Gothic" panose="020B0502020202020204" pitchFamily="34" charset="0"/>
              </a:rPr>
              <a:t>-</a:t>
            </a:r>
            <a:r>
              <a:rPr lang="hr-HR" sz="1600" b="1" dirty="0" smtClean="0">
                <a:latin typeface="Century Gothic" panose="020B0502020202020204" pitchFamily="34" charset="0"/>
              </a:rPr>
              <a:t>Troškovi </a:t>
            </a:r>
            <a:r>
              <a:rPr lang="hr-HR" sz="1600" b="1" dirty="0">
                <a:latin typeface="Century Gothic" panose="020B0502020202020204" pitchFamily="34" charset="0"/>
              </a:rPr>
              <a:t>u užem smislu </a:t>
            </a:r>
            <a:r>
              <a:rPr lang="hr-HR" sz="1600" dirty="0">
                <a:latin typeface="Century Gothic" panose="020B0502020202020204" pitchFamily="34" charset="0"/>
              </a:rPr>
              <a:t>-</a:t>
            </a:r>
            <a:r>
              <a:rPr lang="hr-HR" sz="1600" dirty="0" smtClean="0">
                <a:latin typeface="Century Gothic" panose="020B0502020202020204" pitchFamily="34" charset="0"/>
              </a:rPr>
              <a:t> novčani izraz utrošenih </a:t>
            </a:r>
            <a:r>
              <a:rPr lang="hr-HR" sz="1600" dirty="0">
                <a:latin typeface="Century Gothic" panose="020B0502020202020204" pitchFamily="34" charset="0"/>
              </a:rPr>
              <a:t>elemenata radnog procesa</a:t>
            </a:r>
            <a:r>
              <a:rPr lang="hr-HR" sz="16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600" b="1" dirty="0" smtClean="0">
                <a:latin typeface="Century Gothic" panose="020B0502020202020204" pitchFamily="34" charset="0"/>
              </a:rPr>
              <a:t>-Troškovi u širem smislu</a:t>
            </a:r>
            <a:r>
              <a:rPr lang="hr-HR" sz="1600" dirty="0" smtClean="0">
                <a:latin typeface="Century Gothic" panose="020B0502020202020204" pitchFamily="34" charset="0"/>
              </a:rPr>
              <a:t> – svi rashodi </a:t>
            </a:r>
            <a:r>
              <a:rPr lang="hr-HR" sz="1600" dirty="0">
                <a:latin typeface="Century Gothic" panose="020B0502020202020204" pitchFamily="34" charset="0"/>
              </a:rPr>
              <a:t>i </a:t>
            </a:r>
            <a:r>
              <a:rPr lang="hr-HR" sz="1600" dirty="0" smtClean="0">
                <a:latin typeface="Century Gothic" panose="020B0502020202020204" pitchFamily="34" charset="0"/>
              </a:rPr>
              <a:t>izdaci </a:t>
            </a:r>
            <a:r>
              <a:rPr lang="hr-HR" sz="1600" dirty="0">
                <a:latin typeface="Century Gothic" panose="020B0502020202020204" pitchFamily="34" charset="0"/>
              </a:rPr>
              <a:t>koji su nastali u svezi s proizvodnjom robe i usluga i drugih oblika </a:t>
            </a:r>
            <a:r>
              <a:rPr lang="hr-HR" sz="1600" dirty="0" smtClean="0">
                <a:latin typeface="Century Gothic" panose="020B0502020202020204" pitchFamily="34" charset="0"/>
              </a:rPr>
              <a:t>poslovanja</a:t>
            </a:r>
            <a:endParaRPr lang="hr-HR" sz="1600" dirty="0">
              <a:latin typeface="Century Gothic" panose="020B0502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BA" sz="1600" dirty="0" smtClean="0">
              <a:latin typeface="Century Gothic" panose="020B0502020202020204" pitchFamily="34" charset="0"/>
            </a:endParaRPr>
          </a:p>
        </p:txBody>
      </p:sp>
      <p:sp>
        <p:nvSpPr>
          <p:cNvPr id="5120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120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12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BB4B62-42B6-4B5C-9F75-CE34FED27224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1143000"/>
          </a:xfrm>
        </p:spPr>
        <p:txBody>
          <a:bodyPr/>
          <a:lstStyle/>
          <a:p>
            <a:pPr algn="l" eaLnBrk="1" hangingPunct="1"/>
            <a:r>
              <a:rPr lang="hr-HR" altLang="sr-Latn-RS" sz="2400" dirty="0" smtClean="0">
                <a:latin typeface="Century Gothic" panose="020B0502020202020204" pitchFamily="34" charset="0"/>
              </a:rPr>
              <a:t>1.12. UTROŠCI I TROŠKOVI GRAĐEVINSKOG POSLOVANJA</a:t>
            </a:r>
          </a:p>
        </p:txBody>
      </p:sp>
    </p:spTree>
    <p:extLst>
      <p:ext uri="{BB962C8B-B14F-4D97-AF65-F5344CB8AC3E}">
        <p14:creationId xmlns:p14="http://schemas.microsoft.com/office/powerpoint/2010/main" val="320792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6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BA" sz="1600" b="1" dirty="0">
                <a:latin typeface="Century Gothic" panose="020B0502020202020204" pitchFamily="34" charset="0"/>
              </a:rPr>
              <a:t>TROŠKOVI </a:t>
            </a:r>
            <a:r>
              <a:rPr lang="hr-BA" sz="1600" dirty="0">
                <a:latin typeface="Century Gothic" panose="020B0502020202020204" pitchFamily="34" charset="0"/>
              </a:rPr>
              <a:t>– cjenski izraz trošenja čimbenika proizvodno-poslovnog procesa (rada, sredstava za rad i predmeta rada)</a:t>
            </a:r>
            <a:endParaRPr lang="hr-HR" sz="1600" dirty="0">
              <a:latin typeface="Century Gothic" panose="020B0502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r-BA" sz="1600" b="1" dirty="0" smtClean="0">
              <a:latin typeface="Century Gothic" panose="020B0502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BA" sz="1600" b="1" dirty="0" smtClean="0">
                <a:latin typeface="Century Gothic" panose="020B0502020202020204" pitchFamily="34" charset="0"/>
              </a:rPr>
              <a:t>Utrošci</a:t>
            </a:r>
            <a:r>
              <a:rPr lang="hr-BA" sz="1600" dirty="0" smtClean="0">
                <a:latin typeface="Century Gothic" panose="020B0502020202020204" pitchFamily="34" charset="0"/>
              </a:rPr>
              <a:t> se javljaju u mnoštvu pojavnih oblika i izražavaju mnoštvom jedinica mjera. Oni su </a:t>
            </a:r>
            <a:r>
              <a:rPr lang="hr-BA" sz="1600" b="1" dirty="0" smtClean="0">
                <a:latin typeface="Century Gothic" panose="020B0502020202020204" pitchFamily="34" charset="0"/>
              </a:rPr>
              <a:t>heterogeni</a:t>
            </a:r>
            <a:r>
              <a:rPr lang="hr-BA" sz="1600" dirty="0" smtClean="0">
                <a:latin typeface="Century Gothic" panose="020B0502020202020204" pitchFamily="34" charset="0"/>
              </a:rPr>
              <a:t> ( metri, kg, litre itd.) te je kontrola otežana ili nemoguća.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BA" sz="1600" dirty="0" smtClean="0">
                <a:latin typeface="Century Gothic" panose="020B0502020202020204" pitchFamily="34" charset="0"/>
              </a:rPr>
              <a:t>Zbog toga se sažimaju u </a:t>
            </a:r>
            <a:r>
              <a:rPr lang="hr-BA" sz="1600" b="1" dirty="0" smtClean="0">
                <a:latin typeface="Century Gothic" panose="020B0502020202020204" pitchFamily="34" charset="0"/>
              </a:rPr>
              <a:t>homogene grupe </a:t>
            </a:r>
            <a:r>
              <a:rPr lang="hr-BA" sz="1600" dirty="0" smtClean="0">
                <a:latin typeface="Century Gothic" panose="020B0502020202020204" pitchFamily="34" charset="0"/>
              </a:rPr>
              <a:t>( posebno rad, posebno materijal, posebno sredstva za rad)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BA" sz="1600" dirty="0">
                <a:latin typeface="Century Gothic" panose="020B0502020202020204" pitchFamily="34" charset="0"/>
              </a:rPr>
              <a:t> </a:t>
            </a:r>
            <a:endParaRPr lang="hr-BA" sz="1600" dirty="0" smtClean="0">
              <a:latin typeface="Century Gothic" panose="020B0502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BA" sz="1600" b="1" dirty="0" smtClean="0">
                <a:latin typeface="Century Gothic" panose="020B0502020202020204" pitchFamily="34" charset="0"/>
              </a:rPr>
              <a:t>Teorija troška </a:t>
            </a:r>
            <a:r>
              <a:rPr lang="hr-BA" sz="1600" dirty="0" smtClean="0">
                <a:latin typeface="Century Gothic" panose="020B0502020202020204" pitchFamily="34" charset="0"/>
              </a:rPr>
              <a:t>– znanost o upravljanju izračunava pojavne oblike i posljedice njihovog ponašanja u raznim poslovnim situacijama, te se koncepcija teorije troškova zasniva na </a:t>
            </a:r>
            <a:r>
              <a:rPr lang="hr-BA" sz="1600" b="1" dirty="0" smtClean="0">
                <a:latin typeface="Century Gothic" panose="020B0502020202020204" pitchFamily="34" charset="0"/>
              </a:rPr>
              <a:t>punoj cijeni koštanja</a:t>
            </a:r>
            <a:r>
              <a:rPr lang="hr-BA" sz="1600" dirty="0" smtClean="0">
                <a:latin typeface="Century Gothic" panose="020B0502020202020204" pitchFamily="34" charset="0"/>
              </a:rPr>
              <a:t>!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r-BA" sz="1600" dirty="0">
              <a:latin typeface="Century Gothic" panose="020B0502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BA" sz="1600" b="1" dirty="0" smtClean="0">
                <a:latin typeface="Century Gothic" panose="020B0502020202020204" pitchFamily="34" charset="0"/>
              </a:rPr>
              <a:t>Klasična funkcija troškova </a:t>
            </a:r>
            <a:r>
              <a:rPr lang="hr-BA" sz="1600" dirty="0" smtClean="0">
                <a:latin typeface="Century Gothic" panose="020B0502020202020204" pitchFamily="34" charset="0"/>
              </a:rPr>
              <a:t>izvedena iz </a:t>
            </a:r>
            <a:r>
              <a:rPr lang="hr-BA" sz="1600" b="1" dirty="0" smtClean="0">
                <a:latin typeface="Century Gothic" panose="020B0502020202020204" pitchFamily="34" charset="0"/>
              </a:rPr>
              <a:t>klasične proizvodne funkcije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BA" sz="1600" b="1" dirty="0">
                <a:latin typeface="Century Gothic" panose="020B0502020202020204" pitchFamily="34" charset="0"/>
              </a:rPr>
              <a:t>	</a:t>
            </a:r>
            <a:r>
              <a:rPr lang="hr-BA" sz="1600" dirty="0" smtClean="0">
                <a:latin typeface="Century Gothic" panose="020B0502020202020204" pitchFamily="34" charset="0"/>
              </a:rPr>
              <a:t>- postavljena 1768. Turgat, ministar financija Ludwiga XVI.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BA" sz="1600" dirty="0">
                <a:latin typeface="Century Gothic" panose="020B0502020202020204" pitchFamily="34" charset="0"/>
              </a:rPr>
              <a:t>	</a:t>
            </a:r>
            <a:r>
              <a:rPr lang="hr-BA" sz="1600" dirty="0" smtClean="0">
                <a:latin typeface="Century Gothic" panose="020B0502020202020204" pitchFamily="34" charset="0"/>
              </a:rPr>
              <a:t>- ovisnost prinosa i proizvodnih faktora</a:t>
            </a:r>
          </a:p>
        </p:txBody>
      </p:sp>
      <p:sp>
        <p:nvSpPr>
          <p:cNvPr id="5120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120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12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BB4B62-42B6-4B5C-9F75-CE34FED27224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1143000"/>
          </a:xfrm>
        </p:spPr>
        <p:txBody>
          <a:bodyPr/>
          <a:lstStyle/>
          <a:p>
            <a:pPr algn="l" eaLnBrk="1" hangingPunct="1"/>
            <a:r>
              <a:rPr lang="hr-HR" altLang="sr-Latn-RS" sz="2400" dirty="0" smtClean="0">
                <a:latin typeface="Century Gothic" panose="020B0502020202020204" pitchFamily="34" charset="0"/>
              </a:rPr>
              <a:t>1.12. UTROŠCI I TROŠKOVI GRAĐEVINSKOG POSLOVANJA</a:t>
            </a:r>
          </a:p>
        </p:txBody>
      </p:sp>
    </p:spTree>
    <p:extLst>
      <p:ext uri="{BB962C8B-B14F-4D97-AF65-F5344CB8AC3E}">
        <p14:creationId xmlns:p14="http://schemas.microsoft.com/office/powerpoint/2010/main" val="399007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120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dirty="0" err="1" smtClean="0">
                <a:latin typeface="Calibri" pitchFamily="34" charset="0"/>
              </a:rPr>
              <a:t>Planiranje</a:t>
            </a:r>
            <a:r>
              <a:rPr lang="en-US" altLang="sr-Latn-RS" sz="1400" dirty="0" smtClean="0">
                <a:latin typeface="Calibri" pitchFamily="34" charset="0"/>
              </a:rPr>
              <a:t> </a:t>
            </a:r>
            <a:r>
              <a:rPr lang="en-US" altLang="sr-Latn-RS" sz="1400" dirty="0" err="1" smtClean="0">
                <a:latin typeface="Calibri" pitchFamily="34" charset="0"/>
              </a:rPr>
              <a:t>graditeljskih</a:t>
            </a:r>
            <a:r>
              <a:rPr lang="en-US" altLang="sr-Latn-RS" sz="1400" dirty="0" smtClean="0">
                <a:latin typeface="Calibri" pitchFamily="34" charset="0"/>
              </a:rPr>
              <a:t> </a:t>
            </a:r>
            <a:r>
              <a:rPr lang="en-US" altLang="sr-Latn-RS" sz="1400" dirty="0" err="1" smtClean="0">
                <a:latin typeface="Calibri" pitchFamily="34" charset="0"/>
              </a:rPr>
              <a:t>investicija</a:t>
            </a:r>
            <a:endParaRPr lang="en-US" altLang="sr-Latn-RS" sz="1400" dirty="0" smtClean="0">
              <a:latin typeface="Calibri" pitchFamily="34" charset="0"/>
            </a:endParaRPr>
          </a:p>
        </p:txBody>
      </p:sp>
      <p:sp>
        <p:nvSpPr>
          <p:cNvPr id="512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BB4B62-42B6-4B5C-9F75-CE34FED27224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1143000"/>
          </a:xfrm>
        </p:spPr>
        <p:txBody>
          <a:bodyPr/>
          <a:lstStyle/>
          <a:p>
            <a:pPr algn="l" eaLnBrk="1" hangingPunct="1"/>
            <a:r>
              <a:rPr lang="hr-HR" altLang="sr-Latn-RS" sz="2400" dirty="0" smtClean="0">
                <a:latin typeface="Century Gothic" panose="020B0502020202020204" pitchFamily="34" charset="0"/>
              </a:rPr>
              <a:t>1.12. UTROŠCI I TROŠKOVI GRAĐEVINSKOG POSLOVANJA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268760"/>
            <a:ext cx="5735881" cy="43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160" y="1412776"/>
            <a:ext cx="2880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sz="1600" b="1" dirty="0">
                <a:latin typeface="Century Gothic" panose="020B0502020202020204" pitchFamily="34" charset="0"/>
              </a:rPr>
              <a:t>f</a:t>
            </a:r>
            <a:r>
              <a:rPr lang="hr-BA" sz="1600" b="1" dirty="0" smtClean="0">
                <a:latin typeface="Century Gothic" panose="020B0502020202020204" pitchFamily="34" charset="0"/>
              </a:rPr>
              <a:t>iksni proizvodni faktor </a:t>
            </a:r>
            <a:r>
              <a:rPr lang="hr-BA" sz="1600" dirty="0" smtClean="0">
                <a:latin typeface="Century Gothic" panose="020B0502020202020204" pitchFamily="34" charset="0"/>
              </a:rPr>
              <a:t>(„zemlja”-obradiva površina) – preduvjet proizvodnje ali samostalno ne utječe na visinu prinosa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sz="1600" b="1" dirty="0">
                <a:latin typeface="Century Gothic" panose="020B0502020202020204" pitchFamily="34" charset="0"/>
              </a:rPr>
              <a:t>v</a:t>
            </a:r>
            <a:r>
              <a:rPr lang="hr-BA" sz="1600" b="1" dirty="0" smtClean="0">
                <a:latin typeface="Century Gothic" panose="020B0502020202020204" pitchFamily="34" charset="0"/>
              </a:rPr>
              <a:t>arijabilni faktor „rad”-</a:t>
            </a:r>
            <a:r>
              <a:rPr lang="hr-BA" sz="1600" dirty="0" smtClean="0">
                <a:latin typeface="Century Gothic" panose="020B0502020202020204" pitchFamily="34" charset="0"/>
              </a:rPr>
              <a:t>radna snaga – direktno utječe na razvoj prinosa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sz="1600" dirty="0">
                <a:latin typeface="Century Gothic" panose="020B0502020202020204" pitchFamily="34" charset="0"/>
              </a:rPr>
              <a:t>Ako se količine faktora proizvodnje pomnože </a:t>
            </a:r>
            <a:r>
              <a:rPr lang="hr-BA" sz="1600" dirty="0" smtClean="0">
                <a:latin typeface="Century Gothic" panose="020B0502020202020204" pitchFamily="34" charset="0"/>
              </a:rPr>
              <a:t>s </a:t>
            </a:r>
            <a:r>
              <a:rPr lang="hr-BA" sz="1600" dirty="0">
                <a:latin typeface="Century Gothic" panose="020B0502020202020204" pitchFamily="34" charset="0"/>
              </a:rPr>
              <a:t>cijenama faktora, dobit će se funkcija istog </a:t>
            </a:r>
            <a:r>
              <a:rPr lang="hr-BA" sz="1600" dirty="0" smtClean="0">
                <a:latin typeface="Century Gothic" panose="020B0502020202020204" pitchFamily="34" charset="0"/>
              </a:rPr>
              <a:t>oblika - </a:t>
            </a:r>
            <a:r>
              <a:rPr lang="hr-BA" sz="1600" b="1" dirty="0">
                <a:latin typeface="Century Gothic" panose="020B0502020202020204" pitchFamily="34" charset="0"/>
              </a:rPr>
              <a:t>monetarna proizvodna </a:t>
            </a:r>
            <a:r>
              <a:rPr lang="hr-BA" sz="1600" b="1" dirty="0" smtClean="0">
                <a:latin typeface="Century Gothic" panose="020B0502020202020204" pitchFamily="34" charset="0"/>
              </a:rPr>
              <a:t>funkcija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120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12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BB4B62-42B6-4B5C-9F75-CE34FED27224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1143000"/>
          </a:xfrm>
        </p:spPr>
        <p:txBody>
          <a:bodyPr/>
          <a:lstStyle/>
          <a:p>
            <a:pPr algn="l" eaLnBrk="1" hangingPunct="1"/>
            <a:r>
              <a:rPr lang="hr-HR" altLang="sr-Latn-RS" sz="2400" dirty="0" smtClean="0">
                <a:latin typeface="Century Gothic" panose="020B0502020202020204" pitchFamily="34" charset="0"/>
              </a:rPr>
              <a:t>1.12. UTROŠCI I TROŠKOVI GRAĐEVINSKOG POSLOVANJA</a:t>
            </a:r>
          </a:p>
        </p:txBody>
      </p:sp>
      <p:pic>
        <p:nvPicPr>
          <p:cNvPr id="1026" name="Picture 2" descr="C:\Users\M\Desktop\a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2776"/>
            <a:ext cx="5557730" cy="415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1896" y="1196752"/>
            <a:ext cx="28803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1600" dirty="0">
                <a:latin typeface="Century Gothic" panose="020B0502020202020204" pitchFamily="34" charset="0"/>
              </a:rPr>
              <a:t>– </a:t>
            </a:r>
            <a:r>
              <a:rPr lang="hr-BA" sz="1600" b="1" dirty="0">
                <a:latin typeface="Century Gothic" panose="020B0502020202020204" pitchFamily="34" charset="0"/>
              </a:rPr>
              <a:t>fiksni troškovi </a:t>
            </a:r>
            <a:r>
              <a:rPr lang="hr-BA" sz="1600" dirty="0">
                <a:latin typeface="Century Gothic" panose="020B0502020202020204" pitchFamily="34" charset="0"/>
              </a:rPr>
              <a:t>( dio troška koji se odnosi na fiksni faktor)</a:t>
            </a:r>
          </a:p>
          <a:p>
            <a:r>
              <a:rPr lang="hr-BA" sz="1600" dirty="0">
                <a:latin typeface="Century Gothic" panose="020B0502020202020204" pitchFamily="34" charset="0"/>
              </a:rPr>
              <a:t>- </a:t>
            </a:r>
            <a:r>
              <a:rPr lang="hr-BA" sz="1600" b="1" dirty="0">
                <a:latin typeface="Century Gothic" panose="020B0502020202020204" pitchFamily="34" charset="0"/>
              </a:rPr>
              <a:t>varijabilni troškovi </a:t>
            </a:r>
            <a:r>
              <a:rPr lang="hr-BA" sz="1600" dirty="0">
                <a:latin typeface="Century Gothic" panose="020B0502020202020204" pitchFamily="34" charset="0"/>
              </a:rPr>
              <a:t>(dio troška koji se odnosi na varijabilni faktor)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sz="1600" dirty="0" smtClean="0">
                <a:latin typeface="Century Gothic" panose="020B0502020202020204" pitchFamily="34" charset="0"/>
              </a:rPr>
              <a:t>Da bi klasična proizvodna funkcija postala </a:t>
            </a:r>
            <a:r>
              <a:rPr lang="hr-BA" sz="1600" b="1" dirty="0" smtClean="0">
                <a:latin typeface="Century Gothic" panose="020B0502020202020204" pitchFamily="34" charset="0"/>
              </a:rPr>
              <a:t>klasična funkcija troškova</a:t>
            </a:r>
            <a:r>
              <a:rPr lang="hr-BA" sz="1600" dirty="0" smtClean="0">
                <a:latin typeface="Century Gothic" panose="020B0502020202020204" pitchFamily="34" charset="0"/>
              </a:rPr>
              <a:t> treba apscisu (x) zamijeniti ordinatom (y) te dobijamo zrcalnu sliku pod kutem 45°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sz="1600" dirty="0" smtClean="0">
                <a:latin typeface="Century Gothic" panose="020B0502020202020204" pitchFamily="34" charset="0"/>
              </a:rPr>
              <a:t>Degresivni razvoj funkcije na početku a progresivni na kraju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BA" sz="1600" dirty="0">
              <a:latin typeface="Century Gothic" panose="020B0502020202020204" pitchFamily="34" charset="0"/>
            </a:endParaRPr>
          </a:p>
          <a:p>
            <a:endParaRPr lang="hr-BA" sz="16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7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b="1" dirty="0" smtClean="0">
                <a:latin typeface="Century Gothic" panose="020B0502020202020204" pitchFamily="34" charset="0"/>
              </a:rPr>
              <a:t/>
            </a:r>
            <a:br>
              <a:rPr lang="hr-HR" sz="2400" b="1" dirty="0" smtClean="0">
                <a:latin typeface="Century Gothic" panose="020B0502020202020204" pitchFamily="34" charset="0"/>
              </a:rPr>
            </a:br>
            <a:r>
              <a:rPr lang="hr-HR" sz="2400" b="1" dirty="0" smtClean="0">
                <a:latin typeface="Century Gothic" panose="020B0502020202020204" pitchFamily="34" charset="0"/>
              </a:rPr>
              <a:t/>
            </a:r>
            <a:br>
              <a:rPr lang="hr-HR" sz="2400" b="1" dirty="0" smtClean="0">
                <a:latin typeface="Century Gothic" panose="020B0502020202020204" pitchFamily="34" charset="0"/>
              </a:rPr>
            </a:br>
            <a:r>
              <a:rPr lang="hr-HR" sz="2400" dirty="0" smtClean="0">
                <a:latin typeface="Century Gothic" panose="020B0502020202020204" pitchFamily="34" charset="0"/>
              </a:rPr>
              <a:t>1.12.1. VRSTE </a:t>
            </a:r>
            <a:r>
              <a:rPr lang="hr-HR" sz="2400" dirty="0">
                <a:latin typeface="Century Gothic" panose="020B0502020202020204" pitchFamily="34" charset="0"/>
              </a:rPr>
              <a:t>TROŠKOVA</a:t>
            </a:r>
            <a:br>
              <a:rPr lang="hr-HR" sz="2400" dirty="0">
                <a:latin typeface="Century Gothic" panose="020B0502020202020204" pitchFamily="34" charset="0"/>
              </a:rPr>
            </a:br>
            <a:r>
              <a:rPr lang="hr-HR" sz="2400" dirty="0">
                <a:latin typeface="Century Gothic" panose="020B0502020202020204" pitchFamily="34" charset="0"/>
              </a:rPr>
              <a:t/>
            </a:r>
            <a:br>
              <a:rPr lang="hr-HR" sz="2400" dirty="0">
                <a:latin typeface="Century Gothic" panose="020B0502020202020204" pitchFamily="34" charset="0"/>
              </a:rPr>
            </a:br>
            <a:endParaRPr lang="hr-HR" sz="2400" dirty="0">
              <a:latin typeface="Century Gothic" panose="020B0502020202020204" pitchFamily="34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l-PL" altLang="sr-Latn-RS" sz="1600" smtClean="0"/>
              <a:t> </a:t>
            </a:r>
            <a:endParaRPr lang="hr-HR" altLang="sr-Latn-RS" sz="1600" smtClean="0"/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22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427D80-C5FB-4DE9-8569-BD7560E78F8A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2231" name="Content Placeholder 2"/>
          <p:cNvSpPr txBox="1">
            <a:spLocks/>
          </p:cNvSpPr>
          <p:nvPr/>
        </p:nvSpPr>
        <p:spPr bwMode="auto">
          <a:xfrm>
            <a:off x="468313" y="1169988"/>
            <a:ext cx="82296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hr-HR" altLang="sr-Latn-RS" sz="1600" b="1" dirty="0" smtClean="0">
                <a:latin typeface="Century Gothic" pitchFamily="34" charset="0"/>
              </a:rPr>
              <a:t>Trošak</a:t>
            </a:r>
            <a:r>
              <a:rPr lang="hr-HR" altLang="sr-Latn-RS" sz="1600" dirty="0" smtClean="0">
                <a:latin typeface="Century Gothic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hr-HR" altLang="sr-Latn-RS" sz="1600" dirty="0">
                <a:latin typeface="Century Gothic" pitchFamily="34" charset="0"/>
              </a:rPr>
              <a:t>-</a:t>
            </a:r>
            <a:r>
              <a:rPr lang="hr-HR" altLang="sr-Latn-RS" sz="1600" dirty="0" smtClean="0">
                <a:latin typeface="Century Gothic" pitchFamily="34" charset="0"/>
              </a:rPr>
              <a:t>u užem smislu podrazumijeva novčani izraz utrošenih elemenata radnog procesa, </a:t>
            </a:r>
          </a:p>
          <a:p>
            <a:pPr eaLnBrk="1" hangingPunct="1">
              <a:buFontTx/>
              <a:buNone/>
            </a:pPr>
            <a:r>
              <a:rPr lang="hr-HR" altLang="sr-Latn-RS" sz="1600" dirty="0">
                <a:latin typeface="Century Gothic" pitchFamily="34" charset="0"/>
              </a:rPr>
              <a:t>-</a:t>
            </a:r>
            <a:r>
              <a:rPr lang="hr-HR" altLang="sr-Latn-RS" sz="1600" dirty="0" smtClean="0">
                <a:latin typeface="Century Gothic" pitchFamily="34" charset="0"/>
              </a:rPr>
              <a:t>u širem smislu obuhvaća sve rashode i izdatke koji su nastali u svezi s proizvodnjom robe i usluga i drugih oblika poslovanja.</a:t>
            </a:r>
          </a:p>
          <a:p>
            <a:pPr eaLnBrk="1" hangingPunct="1">
              <a:buFontTx/>
              <a:buNone/>
            </a:pPr>
            <a:endParaRPr lang="hr-HR" altLang="sr-Latn-RS" sz="1600" dirty="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endParaRPr lang="hr-HR" altLang="sr-Latn-RS" sz="1600" dirty="0" smtClean="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r>
              <a:rPr lang="hr-HR" altLang="sr-Latn-RS" sz="1600" dirty="0" smtClean="0">
                <a:latin typeface="Century Gothic" pitchFamily="34" charset="0"/>
              </a:rPr>
              <a:t>Troškovi jesu rashodi, ali svi rashodi nisu troškovi.</a:t>
            </a:r>
          </a:p>
          <a:p>
            <a:pPr eaLnBrk="1" hangingPunct="1">
              <a:buFontTx/>
              <a:buNone/>
            </a:pPr>
            <a:endParaRPr lang="hr-HR" altLang="sr-Latn-RS" sz="1600" dirty="0" smtClean="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r>
              <a:rPr lang="hr-HR" altLang="sr-Latn-RS" sz="1600" dirty="0" smtClean="0">
                <a:latin typeface="Century Gothic" pitchFamily="34" charset="0"/>
              </a:rPr>
              <a:t>Cilj radi kojeg nastaju rashodi mogu biti različiti, dok je nastajanje troškova vezano uz ostvarivanje korisnih učinaka.</a:t>
            </a:r>
            <a:endParaRPr lang="hr-HR" altLang="sr-Latn-RS" sz="1600" dirty="0">
              <a:latin typeface="Century Gothic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hr-HR" altLang="sr-Latn-RS" sz="1500" b="1" dirty="0">
              <a:latin typeface="Century Gothic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hr-HR" altLang="sr-Latn-RS" sz="1600" b="1" dirty="0" smtClean="0">
                <a:latin typeface="Century Gothic" pitchFamily="34" charset="0"/>
              </a:rPr>
              <a:t>                                           </a:t>
            </a:r>
            <a:endParaRPr lang="hr-HR" altLang="sr-Latn-RS" sz="1600" b="1" dirty="0">
              <a:latin typeface="Century Gothic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hr-HR" altLang="sr-Latn-RS" sz="1600" dirty="0">
              <a:latin typeface="Century Gothic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AutoNum type="arabicPeriod"/>
            </a:pPr>
            <a:endParaRPr lang="hr-HR" altLang="sr-Latn-RS" sz="1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3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868362"/>
          </a:xfrm>
        </p:spPr>
        <p:txBody>
          <a:bodyPr/>
          <a:lstStyle/>
          <a:p>
            <a:pPr eaLnBrk="1" hangingPunct="1"/>
            <a:r>
              <a:rPr lang="hr-HR" altLang="sr-Latn-RS" sz="2800" smtClean="0"/>
              <a:t>Sadržaj izlaganja</a:t>
            </a:r>
          </a:p>
        </p:txBody>
      </p:sp>
      <p:sp>
        <p:nvSpPr>
          <p:cNvPr id="1945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1946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5DAA6C-696C-413E-99BD-2A81B7D33042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19462" name="Content Placeholder 1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r-HR" altLang="sr-Latn-RS" sz="2000" dirty="0" smtClean="0"/>
              <a:t>UVOD</a:t>
            </a:r>
          </a:p>
          <a:p>
            <a:pPr marL="0" indent="0">
              <a:buFontTx/>
              <a:buAutoNum type="arabicPeriod"/>
            </a:pPr>
            <a:r>
              <a:rPr lang="hr-HR" altLang="sr-Latn-RS" sz="2000" dirty="0" smtClean="0"/>
              <a:t> POVIJEST EKONOMIJE</a:t>
            </a:r>
          </a:p>
          <a:p>
            <a:pPr marL="0" indent="0">
              <a:buFontTx/>
              <a:buAutoNum type="arabicPeriod"/>
            </a:pPr>
            <a:r>
              <a:rPr lang="hr-HR" altLang="sr-Latn-RS" sz="2000" dirty="0"/>
              <a:t> </a:t>
            </a:r>
            <a:r>
              <a:rPr lang="hr-HR" altLang="sr-Latn-RS" sz="2000" dirty="0" smtClean="0"/>
              <a:t>EKONOMIJA	</a:t>
            </a:r>
          </a:p>
          <a:p>
            <a:pPr marL="0" indent="0">
              <a:buFontTx/>
              <a:buAutoNum type="arabicPeriod"/>
            </a:pPr>
            <a:r>
              <a:rPr lang="hr-HR" altLang="sr-Latn-RS" sz="2000" dirty="0" smtClean="0"/>
              <a:t> TRŽIŠTE</a:t>
            </a:r>
          </a:p>
          <a:p>
            <a:pPr marL="0" indent="0">
              <a:buFontTx/>
              <a:buAutoNum type="arabicPeriod"/>
            </a:pPr>
            <a:r>
              <a:rPr lang="hr-HR" altLang="sr-Latn-RS" sz="2000" dirty="0" smtClean="0"/>
              <a:t> POTRAŽNJA</a:t>
            </a:r>
          </a:p>
          <a:p>
            <a:pPr marL="0" indent="0">
              <a:buFontTx/>
              <a:buAutoNum type="arabicPeriod"/>
            </a:pPr>
            <a:r>
              <a:rPr lang="hr-HR" altLang="sr-Latn-RS" sz="2000" dirty="0" smtClean="0"/>
              <a:t> PONUDA </a:t>
            </a:r>
          </a:p>
          <a:p>
            <a:pPr marL="0" indent="0">
              <a:buFontTx/>
              <a:buAutoNum type="arabicPeriod"/>
            </a:pPr>
            <a:r>
              <a:rPr lang="hr-HR" altLang="sr-Latn-RS" sz="2000" dirty="0" smtClean="0"/>
              <a:t> PROIZVODNJA</a:t>
            </a:r>
          </a:p>
          <a:p>
            <a:pPr marL="857250" lvl="1" indent="-457200">
              <a:buFontTx/>
              <a:buAutoNum type="arabicPeriod"/>
            </a:pPr>
            <a:r>
              <a:rPr lang="hr-HR" altLang="sr-Latn-RS" sz="1600" dirty="0" smtClean="0"/>
              <a:t> Faktori proizvodnje</a:t>
            </a:r>
          </a:p>
          <a:p>
            <a:pPr marL="857250" lvl="1" indent="-457200">
              <a:buFontTx/>
              <a:buAutoNum type="arabicPeriod"/>
            </a:pPr>
            <a:r>
              <a:rPr lang="hr-HR" altLang="sr-Latn-RS" sz="1600" dirty="0" smtClean="0"/>
              <a:t> Principi proizvodnje</a:t>
            </a:r>
          </a:p>
          <a:p>
            <a:pPr marL="857250" lvl="1" indent="-457200">
              <a:buFontTx/>
              <a:buAutoNum type="arabicPeriod"/>
            </a:pPr>
            <a:r>
              <a:rPr lang="hr-HR" altLang="sr-Latn-RS" sz="1600" dirty="0" smtClean="0"/>
              <a:t> Racionalizacija proizvodnje</a:t>
            </a:r>
          </a:p>
          <a:p>
            <a:pPr marL="0" indent="0">
              <a:buFontTx/>
              <a:buNone/>
            </a:pPr>
            <a:endParaRPr lang="hr-HR" altLang="sr-Latn-R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b="1" dirty="0" smtClean="0">
                <a:latin typeface="Century Gothic" panose="020B0502020202020204" pitchFamily="34" charset="0"/>
              </a:rPr>
              <a:t/>
            </a:r>
            <a:br>
              <a:rPr lang="hr-HR" sz="2400" b="1" dirty="0" smtClean="0">
                <a:latin typeface="Century Gothic" panose="020B0502020202020204" pitchFamily="34" charset="0"/>
              </a:rPr>
            </a:br>
            <a:r>
              <a:rPr lang="hr-HR" sz="2400" b="1" dirty="0" smtClean="0">
                <a:latin typeface="Century Gothic" panose="020B0502020202020204" pitchFamily="34" charset="0"/>
              </a:rPr>
              <a:t/>
            </a:r>
            <a:br>
              <a:rPr lang="hr-HR" sz="2400" b="1" dirty="0" smtClean="0">
                <a:latin typeface="Century Gothic" panose="020B0502020202020204" pitchFamily="34" charset="0"/>
              </a:rPr>
            </a:br>
            <a:r>
              <a:rPr lang="hr-HR" sz="2400" dirty="0" smtClean="0">
                <a:latin typeface="Century Gothic" panose="020B0502020202020204" pitchFamily="34" charset="0"/>
              </a:rPr>
              <a:t>1.12.1. VRSTE </a:t>
            </a:r>
            <a:r>
              <a:rPr lang="hr-HR" sz="2400" dirty="0">
                <a:latin typeface="Century Gothic" panose="020B0502020202020204" pitchFamily="34" charset="0"/>
              </a:rPr>
              <a:t>TROŠKOVA</a:t>
            </a:r>
            <a:br>
              <a:rPr lang="hr-HR" sz="2400" dirty="0">
                <a:latin typeface="Century Gothic" panose="020B0502020202020204" pitchFamily="34" charset="0"/>
              </a:rPr>
            </a:br>
            <a:r>
              <a:rPr lang="hr-HR" sz="2400" dirty="0">
                <a:latin typeface="Century Gothic" panose="020B0502020202020204" pitchFamily="34" charset="0"/>
              </a:rPr>
              <a:t/>
            </a:r>
            <a:br>
              <a:rPr lang="hr-HR" sz="2400" dirty="0">
                <a:latin typeface="Century Gothic" panose="020B0502020202020204" pitchFamily="34" charset="0"/>
              </a:rPr>
            </a:br>
            <a:endParaRPr lang="hr-HR" sz="2400" dirty="0">
              <a:latin typeface="Century Gothic" panose="020B0502020202020204" pitchFamily="34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l-PL" altLang="sr-Latn-RS" sz="1600" smtClean="0"/>
              <a:t> </a:t>
            </a:r>
            <a:endParaRPr lang="hr-HR" altLang="sr-Latn-RS" sz="1600" smtClean="0"/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22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427D80-C5FB-4DE9-8569-BD7560E78F8A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2231" name="Content Placeholder 2"/>
          <p:cNvSpPr txBox="1">
            <a:spLocks/>
          </p:cNvSpPr>
          <p:nvPr/>
        </p:nvSpPr>
        <p:spPr bwMode="auto">
          <a:xfrm>
            <a:off x="468313" y="1169988"/>
            <a:ext cx="82296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r-HR" altLang="sr-Latn-RS" sz="1600" b="1" dirty="0" smtClean="0">
                <a:latin typeface="Century Gothic" pitchFamily="34" charset="0"/>
              </a:rPr>
              <a:t>Grupiranje troškova</a:t>
            </a:r>
          </a:p>
          <a:p>
            <a:pPr algn="ctr" eaLnBrk="1" hangingPunct="1">
              <a:buFontTx/>
              <a:buNone/>
            </a:pPr>
            <a:endParaRPr lang="hr-HR" altLang="sr-Latn-RS" sz="1600" b="1" dirty="0" smtClean="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r>
              <a:rPr lang="hr-HR" altLang="sr-Latn-RS" sz="1600" dirty="0" smtClean="0">
                <a:latin typeface="Century Gothic" pitchFamily="34" charset="0"/>
              </a:rPr>
              <a:t>Troškove </a:t>
            </a:r>
            <a:r>
              <a:rPr lang="hr-HR" altLang="sr-Latn-RS" sz="1600" dirty="0">
                <a:latin typeface="Century Gothic" pitchFamily="34" charset="0"/>
              </a:rPr>
              <a:t>je općenito moguće grupirati /podijeliti po više osnova</a:t>
            </a:r>
            <a:r>
              <a:rPr lang="hr-HR" altLang="sr-Latn-RS" sz="1600" dirty="0" smtClean="0">
                <a:latin typeface="Century Gothic" pitchFamily="34" charset="0"/>
              </a:rPr>
              <a:t>:</a:t>
            </a:r>
            <a:endParaRPr lang="hr-HR" altLang="sr-Latn-RS" sz="1600" dirty="0">
              <a:latin typeface="Century Gothic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AutoNum type="arabicPeriod"/>
            </a:pPr>
            <a:r>
              <a:rPr lang="hr-HR" altLang="sr-Latn-RS" sz="1600" b="1" dirty="0">
                <a:latin typeface="Century Gothic" pitchFamily="34" charset="0"/>
              </a:rPr>
              <a:t>Osnovne ili prirodne grupe troškova                                                              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hr-HR" altLang="sr-Latn-RS" sz="1600" b="1" dirty="0">
                <a:latin typeface="Century Gothic" pitchFamily="34" charset="0"/>
              </a:rPr>
              <a:t>      </a:t>
            </a:r>
            <a:r>
              <a:rPr lang="hr-HR" altLang="sr-Latn-RS" sz="1200" dirty="0">
                <a:latin typeface="Century Gothic" pitchFamily="34" charset="0"/>
              </a:rPr>
              <a:t>(troškovi materijala, energije, goriva, ambalaže ; troškovi osnovnih sredstava, </a:t>
            </a:r>
            <a:r>
              <a:rPr lang="hr-HR" altLang="sr-Latn-RS" sz="1200" dirty="0" smtClean="0">
                <a:latin typeface="Century Gothic" pitchFamily="34" charset="0"/>
              </a:rPr>
              <a:t>usluga ...)</a:t>
            </a:r>
            <a:endParaRPr lang="hr-HR" altLang="sr-Latn-RS" sz="1600" b="1" dirty="0">
              <a:latin typeface="Century Gothic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hr-HR" altLang="sr-Latn-RS" sz="1600" b="1" dirty="0">
                <a:latin typeface="Century Gothic" pitchFamily="34" charset="0"/>
              </a:rPr>
              <a:t>2.   Ekonomske i neekonomske troškove  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hr-HR" altLang="sr-Latn-RS" sz="1600" b="1" dirty="0">
                <a:latin typeface="Century Gothic" pitchFamily="34" charset="0"/>
              </a:rPr>
              <a:t>      </a:t>
            </a:r>
            <a:r>
              <a:rPr lang="hr-HR" altLang="sr-Latn-RS" sz="1200" dirty="0">
                <a:latin typeface="Century Gothic" pitchFamily="34" charset="0"/>
              </a:rPr>
              <a:t>(sredstva za proizvodnju i rad)</a:t>
            </a:r>
            <a:endParaRPr lang="hr-HR" altLang="sr-Latn-RS" sz="1600" b="1" dirty="0">
              <a:latin typeface="Century Gothic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hr-HR" altLang="sr-Latn-RS" sz="1600" b="1" dirty="0">
                <a:latin typeface="Century Gothic" pitchFamily="34" charset="0"/>
              </a:rPr>
              <a:t>3.   Direktne i indirektne troškove</a:t>
            </a:r>
            <a:r>
              <a:rPr lang="hr-HR" altLang="sr-Latn-RS" sz="1600" dirty="0">
                <a:latin typeface="Century Gothic" pitchFamily="34" charset="0"/>
              </a:rPr>
              <a:t>                                                                                                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hr-HR" altLang="sr-Latn-RS" sz="1200" b="1" dirty="0" smtClean="0">
                <a:latin typeface="Century Gothic" pitchFamily="34" charset="0"/>
              </a:rPr>
              <a:t>Direktni</a:t>
            </a:r>
            <a:r>
              <a:rPr lang="hr-HR" altLang="sr-Latn-RS" sz="1200" dirty="0" smtClean="0">
                <a:latin typeface="Century Gothic" pitchFamily="34" charset="0"/>
              </a:rPr>
              <a:t> </a:t>
            </a:r>
            <a:r>
              <a:rPr lang="hr-HR" altLang="sr-Latn-RS" sz="1200" dirty="0">
                <a:latin typeface="Century Gothic" pitchFamily="34" charset="0"/>
              </a:rPr>
              <a:t>(neposredni, izravni, pojedinačni) -  troškovi koji se mogu direktno rasporediti na nositelja troška,  proizvoda ili usluge. (troškovi materijal za izradu, proizvodne radne snage ...)                                                     </a:t>
            </a:r>
            <a:r>
              <a:rPr lang="hr-HR" altLang="sr-Latn-RS" sz="1200" b="1" dirty="0">
                <a:latin typeface="Century Gothic" pitchFamily="34" charset="0"/>
              </a:rPr>
              <a:t>Indirektni </a:t>
            </a:r>
            <a:r>
              <a:rPr lang="hr-HR" altLang="sr-Latn-RS" sz="1200" dirty="0">
                <a:latin typeface="Century Gothic" pitchFamily="34" charset="0"/>
              </a:rPr>
              <a:t>(opći,režijski) – troškovi koji se ne mogu razgraničiti na jedinicu proizvoda ili usluge.  (troškovi </a:t>
            </a:r>
            <a:r>
              <a:rPr lang="hr-HR" altLang="sr-Latn-RS" sz="1200" dirty="0" smtClean="0">
                <a:latin typeface="Century Gothic" pitchFamily="34" charset="0"/>
              </a:rPr>
              <a:t> jednog </a:t>
            </a:r>
            <a:r>
              <a:rPr lang="hr-HR" altLang="sr-Latn-RS" sz="1200" dirty="0">
                <a:latin typeface="Century Gothic" pitchFamily="34" charset="0"/>
              </a:rPr>
              <a:t>mjesta, radionice, </a:t>
            </a:r>
            <a:r>
              <a:rPr lang="hr-HR" altLang="sr-Latn-RS" sz="1200" dirty="0" smtClean="0">
                <a:latin typeface="Century Gothic" pitchFamily="34" charset="0"/>
              </a:rPr>
              <a:t>pogona ...) 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hr-HR" altLang="sr-Latn-RS" sz="1200" dirty="0">
              <a:latin typeface="Century Gothic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AutoNum type="arabicPeriod" startAt="4"/>
            </a:pPr>
            <a:r>
              <a:rPr lang="hr-HR" altLang="sr-Latn-RS" sz="1600" b="1" dirty="0" smtClean="0">
                <a:latin typeface="Century Gothic" pitchFamily="34" charset="0"/>
              </a:rPr>
              <a:t>   Troškove </a:t>
            </a:r>
            <a:r>
              <a:rPr lang="hr-HR" altLang="sr-Latn-RS" sz="1600" b="1" dirty="0">
                <a:latin typeface="Century Gothic" pitchFamily="34" charset="0"/>
              </a:rPr>
              <a:t>po mjestima i nosiocima 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hr-HR" altLang="sr-Latn-RS" sz="1600" b="1" dirty="0">
                <a:latin typeface="Century Gothic" pitchFamily="34" charset="0"/>
              </a:rPr>
              <a:t>      </a:t>
            </a:r>
            <a:r>
              <a:rPr lang="hr-HR" altLang="sr-Latn-RS" sz="1200" dirty="0">
                <a:latin typeface="Century Gothic" pitchFamily="34" charset="0"/>
              </a:rPr>
              <a:t>(razvrstavanje troškova po sektorima, pogonima ...)</a:t>
            </a:r>
            <a:endParaRPr lang="hr-HR" altLang="sr-Latn-RS" sz="1500" b="1" dirty="0">
              <a:latin typeface="Century Gothic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hr-HR" altLang="sr-Latn-RS" sz="1600" b="1" dirty="0">
                <a:latin typeface="Century Gothic" pitchFamily="34" charset="0"/>
              </a:rPr>
              <a:t>5.   Ukalkulirane, realizirane i naplaćene troškove                                                     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hr-HR" altLang="sr-Latn-RS" sz="1600" b="1" dirty="0">
                <a:latin typeface="Century Gothic" pitchFamily="34" charset="0"/>
              </a:rPr>
              <a:t>      </a:t>
            </a:r>
            <a:r>
              <a:rPr lang="hr-HR" altLang="sr-Latn-RS" sz="1200" dirty="0">
                <a:latin typeface="Century Gothic" pitchFamily="34" charset="0"/>
              </a:rPr>
              <a:t>(odmah nakon nastajanja dobivaju  karakter ukalkuliranih)</a:t>
            </a:r>
            <a:endParaRPr lang="hr-HR" altLang="sr-Latn-RS" sz="1500" b="1" dirty="0">
              <a:latin typeface="Century Gothic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hr-HR" altLang="sr-Latn-RS" sz="1600" b="1" dirty="0">
                <a:latin typeface="Century Gothic" pitchFamily="34" charset="0"/>
              </a:rPr>
              <a:t>6.   Stvarne,planske i standardne troškove 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hr-HR" altLang="sr-Latn-RS" sz="1600" dirty="0">
              <a:latin typeface="Century Gothic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AutoNum type="arabicPeriod"/>
            </a:pPr>
            <a:endParaRPr lang="hr-HR" altLang="sr-Latn-RS" sz="1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7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b="1" dirty="0" smtClean="0">
                <a:latin typeface="Century Gothic" panose="020B0502020202020204" pitchFamily="34" charset="0"/>
              </a:rPr>
              <a:t/>
            </a:r>
            <a:br>
              <a:rPr lang="hr-HR" sz="2400" b="1" dirty="0" smtClean="0">
                <a:latin typeface="Century Gothic" panose="020B0502020202020204" pitchFamily="34" charset="0"/>
              </a:rPr>
            </a:br>
            <a:r>
              <a:rPr lang="hr-HR" sz="2400" b="1" dirty="0" smtClean="0">
                <a:latin typeface="Century Gothic" panose="020B0502020202020204" pitchFamily="34" charset="0"/>
              </a:rPr>
              <a:t/>
            </a:r>
            <a:br>
              <a:rPr lang="hr-HR" sz="2400" b="1" dirty="0" smtClean="0">
                <a:latin typeface="Century Gothic" panose="020B0502020202020204" pitchFamily="34" charset="0"/>
              </a:rPr>
            </a:br>
            <a:r>
              <a:rPr lang="hr-HR" sz="2400" dirty="0" smtClean="0">
                <a:latin typeface="Century Gothic" panose="020B0502020202020204" pitchFamily="34" charset="0"/>
              </a:rPr>
              <a:t>1.12.1. VRSTE </a:t>
            </a:r>
            <a:r>
              <a:rPr lang="hr-HR" sz="2400" dirty="0">
                <a:latin typeface="Century Gothic" panose="020B0502020202020204" pitchFamily="34" charset="0"/>
              </a:rPr>
              <a:t>TROŠKOVA</a:t>
            </a:r>
            <a:br>
              <a:rPr lang="hr-HR" sz="2400" dirty="0">
                <a:latin typeface="Century Gothic" panose="020B0502020202020204" pitchFamily="34" charset="0"/>
              </a:rPr>
            </a:br>
            <a:r>
              <a:rPr lang="hr-HR" sz="2400" dirty="0">
                <a:latin typeface="Century Gothic" panose="020B0502020202020204" pitchFamily="34" charset="0"/>
              </a:rPr>
              <a:t/>
            </a:r>
            <a:br>
              <a:rPr lang="hr-HR" sz="2400" dirty="0">
                <a:latin typeface="Century Gothic" panose="020B0502020202020204" pitchFamily="34" charset="0"/>
              </a:rPr>
            </a:br>
            <a:endParaRPr lang="hr-HR" sz="2400" dirty="0">
              <a:latin typeface="Century Gothic" panose="020B0502020202020204" pitchFamily="34" charset="0"/>
            </a:endParaRPr>
          </a:p>
        </p:txBody>
      </p:sp>
      <p:sp>
        <p:nvSpPr>
          <p:cNvPr id="5325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dirty="0" smtClean="0">
                <a:latin typeface="Calibri" pitchFamily="34" charset="0"/>
              </a:rPr>
              <a:t>FGAG Split 2014.</a:t>
            </a:r>
            <a:endParaRPr lang="en-US" altLang="sr-Latn-RS" sz="1400" dirty="0" smtClean="0">
              <a:latin typeface="Calibri" pitchFamily="34" charset="0"/>
            </a:endParaRPr>
          </a:p>
        </p:txBody>
      </p:sp>
      <p:sp>
        <p:nvSpPr>
          <p:cNvPr id="5325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32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0F38AE-AFA6-4D65-8228-00FED82812C3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3254" name="Content Placeholder 2"/>
          <p:cNvSpPr txBox="1">
            <a:spLocks/>
          </p:cNvSpPr>
          <p:nvPr/>
        </p:nvSpPr>
        <p:spPr bwMode="auto">
          <a:xfrm>
            <a:off x="468313" y="1270000"/>
            <a:ext cx="8229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AutoNum type="arabicPeriod" startAt="7"/>
            </a:pPr>
            <a:r>
              <a:rPr lang="hr-HR" altLang="sr-Latn-RS" sz="1600" b="1" dirty="0" smtClean="0">
                <a:latin typeface="Century Gothic" pitchFamily="34" charset="0"/>
              </a:rPr>
              <a:t>Apsorbirani</a:t>
            </a:r>
            <a:r>
              <a:rPr lang="hr-HR" altLang="sr-Latn-RS" sz="1600" b="1" dirty="0">
                <a:latin typeface="Century Gothic" pitchFamily="34" charset="0"/>
              </a:rPr>
              <a:t>, </a:t>
            </a:r>
            <a:r>
              <a:rPr lang="hr-HR" altLang="sr-Latn-RS" sz="1600" b="1" dirty="0" err="1">
                <a:latin typeface="Century Gothic" pitchFamily="34" charset="0"/>
              </a:rPr>
              <a:t>preapsorbirani</a:t>
            </a:r>
            <a:r>
              <a:rPr lang="hr-HR" altLang="sr-Latn-RS" sz="1600" b="1" dirty="0">
                <a:latin typeface="Century Gothic" pitchFamily="34" charset="0"/>
              </a:rPr>
              <a:t> i neapsorbirani indirektni (opći) troškovi </a:t>
            </a:r>
            <a:r>
              <a:rPr lang="hr-HR" altLang="sr-Latn-RS" sz="1500" b="1" dirty="0">
                <a:latin typeface="Century Gothic" pitchFamily="34" charset="0"/>
              </a:rPr>
              <a:t>                         </a:t>
            </a:r>
            <a:r>
              <a:rPr lang="hr-HR" altLang="sr-Latn-RS" sz="1200" dirty="0">
                <a:latin typeface="Century Gothic" pitchFamily="34" charset="0"/>
              </a:rPr>
              <a:t>(vezuje se uz indirektne , opće troškove ; to su zajednički troškovi za više mjesta, za više proizvoda i za cijelu poslovnu </a:t>
            </a:r>
            <a:r>
              <a:rPr lang="hr-HR" altLang="sr-Latn-RS" sz="1200" dirty="0" err="1">
                <a:latin typeface="Century Gothic" pitchFamily="34" charset="0"/>
              </a:rPr>
              <a:t>tvrku</a:t>
            </a:r>
            <a:r>
              <a:rPr lang="hr-HR" altLang="sr-Latn-RS" sz="1200" dirty="0">
                <a:latin typeface="Century Gothic" pitchFamily="34" charset="0"/>
              </a:rPr>
              <a:t>)</a:t>
            </a:r>
            <a:endParaRPr lang="hr-HR" altLang="sr-Latn-RS" sz="1500" b="1" dirty="0">
              <a:latin typeface="Century Gothic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AutoNum type="arabicPeriod" startAt="7"/>
            </a:pPr>
            <a:r>
              <a:rPr lang="hr-HR" altLang="sr-Latn-RS" sz="1600" b="1" dirty="0">
                <a:latin typeface="Century Gothic" pitchFamily="34" charset="0"/>
              </a:rPr>
              <a:t>Kratkoročne i dugoročne troškove  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hr-HR" altLang="sr-Latn-RS" sz="1600" b="1" dirty="0">
                <a:latin typeface="Century Gothic" pitchFamily="34" charset="0"/>
              </a:rPr>
              <a:t>      </a:t>
            </a:r>
            <a:r>
              <a:rPr lang="hr-HR" altLang="sr-Latn-RS" sz="1200" dirty="0">
                <a:latin typeface="Century Gothic" pitchFamily="34" charset="0"/>
              </a:rPr>
              <a:t>(kratkoročni – fiksni i varijabilni; dugoročni- samo varijabilni)</a:t>
            </a:r>
            <a:endParaRPr lang="hr-HR" altLang="sr-Latn-RS" sz="1500" b="1" dirty="0">
              <a:latin typeface="Century Gothic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hr-HR" altLang="sr-Latn-RS" sz="1600" b="1" dirty="0">
                <a:latin typeface="Century Gothic" pitchFamily="34" charset="0"/>
              </a:rPr>
              <a:t>9.   Troškove koji se mogu kontrolirati i troškove izvan kontrole</a:t>
            </a:r>
            <a:r>
              <a:rPr lang="hr-HR" altLang="sr-Latn-RS" sz="1500" b="1" dirty="0">
                <a:latin typeface="Century Gothic" pitchFamily="34" charset="0"/>
              </a:rPr>
              <a:t> 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hr-HR" altLang="sr-Latn-RS" sz="1500" b="1" dirty="0">
                <a:latin typeface="Century Gothic" pitchFamily="34" charset="0"/>
              </a:rPr>
              <a:t>       </a:t>
            </a:r>
            <a:r>
              <a:rPr lang="hr-HR" altLang="sr-Latn-RS" sz="1200" dirty="0">
                <a:latin typeface="Century Gothic" pitchFamily="34" charset="0"/>
              </a:rPr>
              <a:t>(u nadležnosti </a:t>
            </a:r>
            <a:r>
              <a:rPr lang="hr-HR" altLang="sr-Latn-RS" sz="1200" dirty="0" err="1">
                <a:latin typeface="Century Gothic" pitchFamily="34" charset="0"/>
              </a:rPr>
              <a:t>tvrke</a:t>
            </a:r>
            <a:r>
              <a:rPr lang="hr-HR" altLang="sr-Latn-RS" sz="1200" dirty="0">
                <a:latin typeface="Century Gothic" pitchFamily="34" charset="0"/>
              </a:rPr>
              <a:t>)</a:t>
            </a:r>
            <a:endParaRPr lang="hr-HR" altLang="sr-Latn-RS" sz="1500" b="1" dirty="0">
              <a:latin typeface="Century Gothic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hr-HR" altLang="sr-Latn-RS" sz="1600" b="1" dirty="0">
                <a:latin typeface="Century Gothic" pitchFamily="34" charset="0"/>
              </a:rPr>
              <a:t>10. Troškove proizvodnje i troškove prometa </a:t>
            </a:r>
            <a:endParaRPr lang="hr-HR" altLang="sr-Latn-RS" sz="1600" b="1" dirty="0" smtClean="0">
              <a:latin typeface="Century Gothic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hr-HR" altLang="sr-Latn-RS" sz="1200" b="1" dirty="0" smtClean="0">
                <a:latin typeface="Century Gothic" pitchFamily="34" charset="0"/>
              </a:rPr>
              <a:t>	</a:t>
            </a:r>
            <a:r>
              <a:rPr lang="hr-HR" altLang="sr-Latn-RS" sz="1200" dirty="0" smtClean="0">
                <a:latin typeface="Century Gothic" pitchFamily="34" charset="0"/>
              </a:rPr>
              <a:t>(trošak proizvodnje-neposredno u vezi s proizvodnjom, trošak prometa-troškovi povezani s nabavom i prodajom)</a:t>
            </a:r>
            <a:endParaRPr lang="hr-HR" altLang="sr-Latn-RS" sz="1200" dirty="0">
              <a:latin typeface="Century Gothic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hr-HR" altLang="sr-Latn-RS" sz="1600" b="1" dirty="0">
                <a:latin typeface="Century Gothic" pitchFamily="34" charset="0"/>
              </a:rPr>
              <a:t>11. Fiksne i varijabilne troškove   </a:t>
            </a:r>
            <a:r>
              <a:rPr lang="hr-HR" altLang="sr-Latn-RS" sz="1600" b="1" dirty="0" smtClean="0">
                <a:latin typeface="Century Gothic" pitchFamily="34" charset="0"/>
              </a:rPr>
              <a:t>                                                                                                    </a:t>
            </a:r>
            <a:r>
              <a:rPr lang="hr-HR" altLang="sr-Latn-RS" sz="1600" dirty="0" smtClean="0">
                <a:latin typeface="Century Gothic" pitchFamily="34" charset="0"/>
              </a:rPr>
              <a:t> </a:t>
            </a:r>
            <a:endParaRPr lang="hr-HR" altLang="sr-Latn-RS" sz="1200" b="1" dirty="0">
              <a:latin typeface="Century Gothic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hr-HR" altLang="sr-Latn-RS" sz="1200" b="1" dirty="0" smtClean="0">
                <a:latin typeface="Century Gothic" pitchFamily="34" charset="0"/>
              </a:rPr>
              <a:t>Fiksni</a:t>
            </a:r>
            <a:r>
              <a:rPr lang="hr-HR" altLang="sr-Latn-RS" sz="1200" dirty="0" smtClean="0">
                <a:latin typeface="Century Gothic" pitchFamily="34" charset="0"/>
              </a:rPr>
              <a:t> </a:t>
            </a:r>
            <a:r>
              <a:rPr lang="hr-HR" altLang="sr-Latn-RS" sz="1200" dirty="0">
                <a:latin typeface="Century Gothic" pitchFamily="34" charset="0"/>
              </a:rPr>
              <a:t>(indirektni,vremenski troškovi)- u ukupnom iznosu ostaju isti, stalni, nepromjenjivi bez obzira  na promjene opsega u proizvodnji ( troškovi režijskog osoblja, održavanja i čišćenja, kamata i osiguranja, najamnine i zakupnine, amortizacije, grijanja,rasvjete i dr.)                                                                                              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hr-HR" altLang="sr-Latn-RS" sz="1200" b="1" dirty="0">
                <a:latin typeface="Century Gothic" pitchFamily="34" charset="0"/>
              </a:rPr>
              <a:t>Varijabilni</a:t>
            </a:r>
            <a:r>
              <a:rPr lang="hr-HR" altLang="sr-Latn-RS" sz="1200" dirty="0">
                <a:latin typeface="Century Gothic" pitchFamily="34" charset="0"/>
              </a:rPr>
              <a:t> (direktni troškovi)- variraju ovisno o promjenama u opsegu proizvodnje (troškovi materijala,rada u </a:t>
            </a:r>
            <a:r>
              <a:rPr lang="hr-HR" altLang="sr-Latn-RS" sz="1200" dirty="0" err="1">
                <a:latin typeface="Century Gothic" pitchFamily="34" charset="0"/>
              </a:rPr>
              <a:t>proizvodnji..</a:t>
            </a:r>
            <a:r>
              <a:rPr lang="hr-HR" altLang="sr-Latn-RS" sz="1200" dirty="0">
                <a:latin typeface="Century Gothic" pitchFamily="34" charset="0"/>
              </a:rPr>
              <a:t>.)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hr-HR" altLang="sr-Latn-RS" sz="1200" b="1" dirty="0" smtClean="0">
                <a:latin typeface="Century Gothic" pitchFamily="34" charset="0"/>
              </a:rPr>
              <a:t>	Varijabilni troškovi su isključivo vezani za kretanje opsega proizvodnje.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hr-HR" altLang="sr-Latn-RS" sz="1200" b="1" dirty="0">
              <a:latin typeface="Century Gothic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hr-HR" altLang="sr-Latn-RS" sz="1500" b="1" dirty="0">
                <a:latin typeface="Century Gothic" pitchFamily="34" charset="0"/>
              </a:rPr>
              <a:t>12. </a:t>
            </a:r>
            <a:r>
              <a:rPr lang="hr-HR" altLang="sr-Latn-RS" sz="1600" b="1" dirty="0">
                <a:latin typeface="Century Gothic" pitchFamily="34" charset="0"/>
              </a:rPr>
              <a:t>Ostale podjele troškova</a:t>
            </a:r>
          </a:p>
        </p:txBody>
      </p:sp>
    </p:spTree>
    <p:extLst>
      <p:ext uri="{BB962C8B-B14F-4D97-AF65-F5344CB8AC3E}">
        <p14:creationId xmlns:p14="http://schemas.microsoft.com/office/powerpoint/2010/main" val="58299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b="1" dirty="0" smtClean="0">
                <a:latin typeface="Century Gothic" panose="020B0502020202020204" pitchFamily="34" charset="0"/>
              </a:rPr>
              <a:t/>
            </a:r>
            <a:br>
              <a:rPr lang="hr-HR" sz="2400" b="1" dirty="0" smtClean="0">
                <a:latin typeface="Century Gothic" panose="020B0502020202020204" pitchFamily="34" charset="0"/>
              </a:rPr>
            </a:br>
            <a:r>
              <a:rPr lang="hr-HR" sz="2400" b="1" dirty="0" smtClean="0">
                <a:latin typeface="Century Gothic" panose="020B0502020202020204" pitchFamily="34" charset="0"/>
              </a:rPr>
              <a:t/>
            </a:r>
            <a:br>
              <a:rPr lang="hr-HR" sz="2400" b="1" dirty="0" smtClean="0">
                <a:latin typeface="Century Gothic" panose="020B0502020202020204" pitchFamily="34" charset="0"/>
              </a:rPr>
            </a:br>
            <a:r>
              <a:rPr lang="hr-HR" sz="2400" dirty="0" smtClean="0">
                <a:latin typeface="Century Gothic" panose="020B0502020202020204" pitchFamily="34" charset="0"/>
              </a:rPr>
              <a:t>1.12.1. VRSTE </a:t>
            </a:r>
            <a:r>
              <a:rPr lang="hr-HR" sz="2400" dirty="0">
                <a:latin typeface="Century Gothic" panose="020B0502020202020204" pitchFamily="34" charset="0"/>
              </a:rPr>
              <a:t>TROŠKOVA</a:t>
            </a:r>
            <a:br>
              <a:rPr lang="hr-HR" sz="2400" dirty="0">
                <a:latin typeface="Century Gothic" panose="020B0502020202020204" pitchFamily="34" charset="0"/>
              </a:rPr>
            </a:br>
            <a:r>
              <a:rPr lang="hr-HR" sz="2400" dirty="0">
                <a:latin typeface="Century Gothic" panose="020B0502020202020204" pitchFamily="34" charset="0"/>
              </a:rPr>
              <a:t/>
            </a:r>
            <a:br>
              <a:rPr lang="hr-HR" sz="2400" dirty="0">
                <a:latin typeface="Century Gothic" panose="020B0502020202020204" pitchFamily="34" charset="0"/>
              </a:rPr>
            </a:br>
            <a:endParaRPr lang="hr-HR" sz="2400" dirty="0">
              <a:latin typeface="Century Gothic" panose="020B0502020202020204" pitchFamily="34" charset="0"/>
            </a:endParaRPr>
          </a:p>
        </p:txBody>
      </p:sp>
      <p:sp>
        <p:nvSpPr>
          <p:cNvPr id="5325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dirty="0" smtClean="0">
                <a:latin typeface="Calibri" pitchFamily="34" charset="0"/>
              </a:rPr>
              <a:t>FGAG Split 2014.</a:t>
            </a:r>
            <a:endParaRPr lang="en-US" altLang="sr-Latn-RS" sz="1400" dirty="0" smtClean="0">
              <a:latin typeface="Calibri" pitchFamily="34" charset="0"/>
            </a:endParaRPr>
          </a:p>
        </p:txBody>
      </p:sp>
      <p:sp>
        <p:nvSpPr>
          <p:cNvPr id="5325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32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0F38AE-AFA6-4D65-8228-00FED82812C3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3254" name="Content Placeholder 2"/>
          <p:cNvSpPr txBox="1">
            <a:spLocks/>
          </p:cNvSpPr>
          <p:nvPr/>
        </p:nvSpPr>
        <p:spPr bwMode="auto">
          <a:xfrm>
            <a:off x="489187" y="1270000"/>
            <a:ext cx="8229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buClr>
                <a:schemeClr val="tx1"/>
              </a:buClr>
              <a:buNone/>
            </a:pPr>
            <a:r>
              <a:rPr lang="hr-HR" altLang="sr-Latn-RS" sz="1600" b="1" dirty="0" smtClean="0">
                <a:latin typeface="Century Gothic" pitchFamily="34" charset="0"/>
              </a:rPr>
              <a:t>Industrijska proizvodnja</a:t>
            </a:r>
          </a:p>
          <a:p>
            <a:pPr marL="0" indent="0" algn="ctr" eaLnBrk="1" hangingPunct="1">
              <a:buClr>
                <a:schemeClr val="tx1"/>
              </a:buClr>
              <a:buNone/>
            </a:pPr>
            <a:endParaRPr lang="hr-HR" altLang="sr-Latn-RS" sz="1600" b="1" dirty="0" smtClean="0">
              <a:latin typeface="Century Gothic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altLang="sr-Latn-RS" sz="1600" dirty="0" smtClean="0">
                <a:latin typeface="Century Gothic" pitchFamily="34" charset="0"/>
              </a:rPr>
              <a:t>Oblik klasične funkcije troška polazi od </a:t>
            </a:r>
            <a:r>
              <a:rPr lang="hr-HR" altLang="sr-Latn-RS" sz="1600" b="1" dirty="0" smtClean="0">
                <a:latin typeface="Century Gothic" pitchFamily="34" charset="0"/>
              </a:rPr>
              <a:t>homogene proizvodnje, </a:t>
            </a:r>
            <a:r>
              <a:rPr lang="hr-HR" altLang="sr-Latn-RS" sz="1600" dirty="0" smtClean="0">
                <a:latin typeface="Century Gothic" pitchFamily="34" charset="0"/>
              </a:rPr>
              <a:t>odnosno od proizvodnje jednog proizvoda kod kojih se proizvodnja iskazuje u jednoznačnim jedinicama (komada, t, m3).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endParaRPr lang="hr-HR" altLang="sr-Latn-RS" sz="1600" dirty="0" smtClean="0">
              <a:latin typeface="Century Gothic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altLang="sr-Latn-RS" sz="1600" dirty="0" smtClean="0">
                <a:latin typeface="Century Gothic" pitchFamily="34" charset="0"/>
              </a:rPr>
              <a:t>Pored </a:t>
            </a:r>
            <a:r>
              <a:rPr lang="hr-HR" altLang="sr-Latn-RS" sz="1600" b="1" dirty="0" smtClean="0">
                <a:latin typeface="Century Gothic" pitchFamily="34" charset="0"/>
              </a:rPr>
              <a:t>apsolutnih troškova </a:t>
            </a:r>
            <a:r>
              <a:rPr lang="hr-HR" altLang="sr-Latn-RS" sz="1600" dirty="0" smtClean="0">
                <a:latin typeface="Century Gothic" pitchFamily="34" charset="0"/>
              </a:rPr>
              <a:t>(npr. </a:t>
            </a:r>
            <a:r>
              <a:rPr lang="hr-HR" altLang="sr-Latn-RS" sz="1600" dirty="0">
                <a:latin typeface="Century Gothic" pitchFamily="34" charset="0"/>
              </a:rPr>
              <a:t>u</a:t>
            </a:r>
            <a:r>
              <a:rPr lang="hr-HR" altLang="sr-Latn-RS" sz="1600" dirty="0" smtClean="0">
                <a:latin typeface="Century Gothic" pitchFamily="34" charset="0"/>
              </a:rPr>
              <a:t> kn) u ekonomskim analizama naročito su interesantni </a:t>
            </a:r>
            <a:r>
              <a:rPr lang="hr-HR" altLang="sr-Latn-RS" sz="1600" b="1" dirty="0" smtClean="0">
                <a:latin typeface="Century Gothic" pitchFamily="34" charset="0"/>
              </a:rPr>
              <a:t>jedinični troškovi </a:t>
            </a:r>
            <a:r>
              <a:rPr lang="hr-HR" altLang="sr-Latn-RS" sz="1600" dirty="0" smtClean="0">
                <a:latin typeface="Century Gothic" pitchFamily="34" charset="0"/>
              </a:rPr>
              <a:t>(npr. U kn/m3)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endParaRPr lang="hr-HR" altLang="sr-Latn-RS" sz="1600" dirty="0">
              <a:latin typeface="Century Gothic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altLang="sr-Latn-RS" sz="1600" dirty="0" smtClean="0">
                <a:latin typeface="Century Gothic" pitchFamily="34" charset="0"/>
              </a:rPr>
              <a:t>Jedinični troškovi mogu biti: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altLang="sr-Latn-RS" sz="1600" dirty="0" smtClean="0">
                <a:latin typeface="Century Gothic" pitchFamily="34" charset="0"/>
              </a:rPr>
              <a:t>	-prosječni fiksni troškovi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altLang="sr-Latn-RS" sz="1600" dirty="0" smtClean="0">
                <a:latin typeface="Century Gothic" pitchFamily="34" charset="0"/>
              </a:rPr>
              <a:t>	-prosječni varijabilni troškovi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altLang="sr-Latn-RS" sz="1600" dirty="0" smtClean="0">
                <a:latin typeface="Century Gothic" pitchFamily="34" charset="0"/>
              </a:rPr>
              <a:t>	-prosječni ukupni troškovi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altLang="sr-Latn-RS" sz="1600" dirty="0" smtClean="0">
                <a:latin typeface="Century Gothic" pitchFamily="34" charset="0"/>
              </a:rPr>
              <a:t>	-granični ili marginalni troškovi</a:t>
            </a:r>
            <a:endParaRPr lang="hr-HR" altLang="sr-Latn-RS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b="1" dirty="0" smtClean="0">
                <a:latin typeface="Century Gothic" panose="020B0502020202020204" pitchFamily="34" charset="0"/>
              </a:rPr>
              <a:t/>
            </a:r>
            <a:br>
              <a:rPr lang="hr-HR" sz="2400" b="1" dirty="0" smtClean="0">
                <a:latin typeface="Century Gothic" panose="020B0502020202020204" pitchFamily="34" charset="0"/>
              </a:rPr>
            </a:br>
            <a:r>
              <a:rPr lang="hr-HR" sz="2400" b="1" dirty="0" smtClean="0">
                <a:latin typeface="Century Gothic" panose="020B0502020202020204" pitchFamily="34" charset="0"/>
              </a:rPr>
              <a:t/>
            </a:r>
            <a:br>
              <a:rPr lang="hr-HR" sz="2400" b="1" dirty="0" smtClean="0">
                <a:latin typeface="Century Gothic" panose="020B0502020202020204" pitchFamily="34" charset="0"/>
              </a:rPr>
            </a:br>
            <a:r>
              <a:rPr lang="hr-HR" sz="2400" dirty="0" smtClean="0">
                <a:latin typeface="Century Gothic" panose="020B0502020202020204" pitchFamily="34" charset="0"/>
              </a:rPr>
              <a:t>1.12.1. VRSTE </a:t>
            </a:r>
            <a:r>
              <a:rPr lang="hr-HR" sz="2400" dirty="0">
                <a:latin typeface="Century Gothic" panose="020B0502020202020204" pitchFamily="34" charset="0"/>
              </a:rPr>
              <a:t>TROŠKOVA</a:t>
            </a:r>
            <a:br>
              <a:rPr lang="hr-HR" sz="2400" dirty="0">
                <a:latin typeface="Century Gothic" panose="020B0502020202020204" pitchFamily="34" charset="0"/>
              </a:rPr>
            </a:br>
            <a:r>
              <a:rPr lang="hr-HR" sz="2400" dirty="0">
                <a:latin typeface="Century Gothic" panose="020B0502020202020204" pitchFamily="34" charset="0"/>
              </a:rPr>
              <a:t/>
            </a:r>
            <a:br>
              <a:rPr lang="hr-HR" sz="2400" dirty="0">
                <a:latin typeface="Century Gothic" panose="020B0502020202020204" pitchFamily="34" charset="0"/>
              </a:rPr>
            </a:br>
            <a:endParaRPr lang="hr-HR" sz="2400" dirty="0">
              <a:latin typeface="Century Gothic" panose="020B0502020202020204" pitchFamily="34" charset="0"/>
            </a:endParaRPr>
          </a:p>
        </p:txBody>
      </p:sp>
      <p:sp>
        <p:nvSpPr>
          <p:cNvPr id="5325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dirty="0" smtClean="0">
                <a:latin typeface="Calibri" pitchFamily="34" charset="0"/>
              </a:rPr>
              <a:t>FGAG Split 2014.</a:t>
            </a:r>
            <a:endParaRPr lang="en-US" altLang="sr-Latn-RS" sz="1400" dirty="0" smtClean="0">
              <a:latin typeface="Calibri" pitchFamily="34" charset="0"/>
            </a:endParaRPr>
          </a:p>
        </p:txBody>
      </p:sp>
      <p:sp>
        <p:nvSpPr>
          <p:cNvPr id="5325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32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0F38AE-AFA6-4D65-8228-00FED82812C3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3254" name="Content Placeholder 2"/>
          <p:cNvSpPr txBox="1">
            <a:spLocks/>
          </p:cNvSpPr>
          <p:nvPr/>
        </p:nvSpPr>
        <p:spPr bwMode="auto">
          <a:xfrm>
            <a:off x="454869" y="1270000"/>
            <a:ext cx="8229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buClr>
                <a:schemeClr val="tx1"/>
              </a:buClr>
              <a:buNone/>
            </a:pPr>
            <a:r>
              <a:rPr lang="hr-HR" altLang="sr-Latn-RS" sz="1600" b="1" dirty="0" smtClean="0">
                <a:latin typeface="Century Gothic" pitchFamily="34" charset="0"/>
              </a:rPr>
              <a:t>Industrijska proizvodnja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altLang="sr-Latn-RS" sz="1600" b="1" dirty="0" smtClean="0">
                <a:latin typeface="Century Gothic" pitchFamily="34" charset="0"/>
              </a:rPr>
              <a:t>Funkcija fiksnih troškova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endParaRPr lang="hr-HR" altLang="sr-Latn-RS" sz="1600" b="1" dirty="0" smtClean="0">
              <a:latin typeface="Century Gothic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altLang="sr-Latn-RS" sz="1600" b="1" dirty="0" smtClean="0">
                <a:latin typeface="Century Gothic" pitchFamily="34" charset="0"/>
              </a:rPr>
              <a:t>Fiksni troškovi </a:t>
            </a:r>
            <a:r>
              <a:rPr lang="hr-HR" altLang="sr-Latn-RS" sz="1600" dirty="0" smtClean="0">
                <a:latin typeface="Century Gothic" pitchFamily="34" charset="0"/>
              </a:rPr>
              <a:t>predstavljaju grupu troškova nepromjenjivog karaktera (najam, amortizacija i dr.).</a:t>
            </a:r>
            <a:endParaRPr lang="hr-HR" altLang="sr-Latn-RS" sz="1600" dirty="0">
              <a:latin typeface="Century Gothic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endParaRPr lang="hr-HR" altLang="sr-Latn-RS" sz="1600" dirty="0" smtClean="0">
              <a:latin typeface="Century Gothic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altLang="sr-Latn-RS" sz="1600" dirty="0" smtClean="0">
                <a:latin typeface="Century Gothic" pitchFamily="34" charset="0"/>
              </a:rPr>
              <a:t>Prosječni fiksni trošak (</a:t>
            </a:r>
            <a:r>
              <a:rPr lang="hr-HR" altLang="sr-Latn-RS" sz="1600" dirty="0" err="1" smtClean="0">
                <a:latin typeface="Century Gothic" pitchFamily="34" charset="0"/>
              </a:rPr>
              <a:t>tf</a:t>
            </a:r>
            <a:r>
              <a:rPr lang="hr-HR" altLang="sr-Latn-RS" sz="1600" dirty="0" smtClean="0">
                <a:latin typeface="Century Gothic" pitchFamily="34" charset="0"/>
              </a:rPr>
              <a:t>) se dobije kada se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altLang="sr-Latn-RS" sz="1600" dirty="0" smtClean="0">
                <a:latin typeface="Century Gothic" pitchFamily="34" charset="0"/>
              </a:rPr>
              <a:t> </a:t>
            </a:r>
            <a:r>
              <a:rPr lang="hr-HR" altLang="sr-Latn-RS" sz="1600" dirty="0">
                <a:latin typeface="Century Gothic" pitchFamily="34" charset="0"/>
              </a:rPr>
              <a:t>a</a:t>
            </a:r>
            <a:r>
              <a:rPr lang="hr-HR" altLang="sr-Latn-RS" sz="1600" dirty="0" smtClean="0">
                <a:latin typeface="Century Gothic" pitchFamily="34" charset="0"/>
              </a:rPr>
              <a:t>psolutni fiksni trošak (</a:t>
            </a:r>
            <a:r>
              <a:rPr lang="hr-HR" altLang="sr-Latn-RS" sz="1600" dirty="0" err="1" smtClean="0">
                <a:latin typeface="Century Gothic" pitchFamily="34" charset="0"/>
              </a:rPr>
              <a:t>Tf</a:t>
            </a:r>
            <a:r>
              <a:rPr lang="hr-HR" altLang="sr-Latn-RS" sz="1600" dirty="0" smtClean="0">
                <a:latin typeface="Century Gothic" pitchFamily="34" charset="0"/>
              </a:rPr>
              <a:t>) podjeli 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altLang="sr-Latn-RS" sz="1600" dirty="0" smtClean="0">
                <a:latin typeface="Century Gothic" pitchFamily="34" charset="0"/>
              </a:rPr>
              <a:t>s proizvodnjom (x). 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endParaRPr lang="hr-HR" altLang="sr-Latn-RS" sz="1600" dirty="0" smtClean="0">
              <a:latin typeface="Century Gothic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altLang="sr-Latn-RS" sz="1600" dirty="0" smtClean="0">
                <a:latin typeface="Century Gothic" pitchFamily="34" charset="0"/>
              </a:rPr>
              <a:t>Očito je taj odnos </a:t>
            </a:r>
            <a:r>
              <a:rPr lang="hr-HR" altLang="sr-Latn-RS" sz="1600" dirty="0" err="1" smtClean="0">
                <a:latin typeface="Century Gothic" pitchFamily="34" charset="0"/>
              </a:rPr>
              <a:t>tanges</a:t>
            </a:r>
            <a:r>
              <a:rPr lang="hr-HR" altLang="sr-Latn-RS" sz="1600" dirty="0" smtClean="0">
                <a:latin typeface="Century Gothic" pitchFamily="34" charset="0"/>
              </a:rPr>
              <a:t> kuta sekante (</a:t>
            </a:r>
            <a:r>
              <a:rPr lang="el-GR" altLang="sr-Latn-RS" sz="1600" dirty="0" smtClean="0">
                <a:latin typeface="Century Gothic" pitchFamily="34" charset="0"/>
              </a:rPr>
              <a:t>α</a:t>
            </a:r>
            <a:r>
              <a:rPr lang="hr-HR" altLang="sr-Latn-RS" sz="1600" dirty="0" smtClean="0">
                <a:latin typeface="Century Gothic" pitchFamily="34" charset="0"/>
              </a:rPr>
              <a:t>). 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endParaRPr lang="hr-HR" altLang="sr-Latn-RS" sz="1600" dirty="0" smtClean="0">
              <a:latin typeface="Century Gothic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altLang="sr-Latn-RS" sz="1600" dirty="0" smtClean="0">
                <a:latin typeface="Century Gothic" pitchFamily="34" charset="0"/>
              </a:rPr>
              <a:t>Ako je x (proizvodnja) =1, 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altLang="sr-Latn-RS" sz="1600" dirty="0" smtClean="0">
                <a:latin typeface="Century Gothic" pitchFamily="34" charset="0"/>
              </a:rPr>
              <a:t>onda je </a:t>
            </a:r>
            <a:r>
              <a:rPr lang="hr-HR" altLang="sr-Latn-RS" sz="1600" dirty="0" err="1" smtClean="0">
                <a:latin typeface="Century Gothic" pitchFamily="34" charset="0"/>
              </a:rPr>
              <a:t>Tf</a:t>
            </a:r>
            <a:r>
              <a:rPr lang="hr-HR" altLang="sr-Latn-RS" sz="1600" dirty="0" smtClean="0">
                <a:latin typeface="Century Gothic" pitchFamily="34" charset="0"/>
              </a:rPr>
              <a:t> (apsolutni trošak) = </a:t>
            </a:r>
            <a:r>
              <a:rPr lang="hr-HR" altLang="sr-Latn-RS" sz="1600" dirty="0" err="1" smtClean="0">
                <a:latin typeface="Century Gothic" pitchFamily="34" charset="0"/>
              </a:rPr>
              <a:t>tf</a:t>
            </a:r>
            <a:r>
              <a:rPr lang="hr-HR" altLang="sr-Latn-RS" sz="1600" dirty="0" smtClean="0">
                <a:latin typeface="Century Gothic" pitchFamily="34" charset="0"/>
              </a:rPr>
              <a:t> (fiksni trošak)</a:t>
            </a:r>
          </a:p>
        </p:txBody>
      </p:sp>
      <p:pic>
        <p:nvPicPr>
          <p:cNvPr id="7" name="Picture 1"/>
          <p:cNvPicPr/>
          <p:nvPr/>
        </p:nvPicPr>
        <p:blipFill rotWithShape="1">
          <a:blip r:embed="rId2" cstate="print"/>
          <a:srcRect l="1886" t="3185" r="3295" b="4215"/>
          <a:stretch/>
        </p:blipFill>
        <p:spPr bwMode="auto">
          <a:xfrm>
            <a:off x="5019684" y="2636912"/>
            <a:ext cx="3672408" cy="274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167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b="1" dirty="0" smtClean="0">
                <a:latin typeface="Century Gothic" panose="020B0502020202020204" pitchFamily="34" charset="0"/>
              </a:rPr>
              <a:t/>
            </a:r>
            <a:br>
              <a:rPr lang="hr-HR" sz="2400" b="1" dirty="0" smtClean="0">
                <a:latin typeface="Century Gothic" panose="020B0502020202020204" pitchFamily="34" charset="0"/>
              </a:rPr>
            </a:br>
            <a:r>
              <a:rPr lang="hr-HR" sz="2400" b="1" dirty="0" smtClean="0">
                <a:latin typeface="Century Gothic" panose="020B0502020202020204" pitchFamily="34" charset="0"/>
              </a:rPr>
              <a:t/>
            </a:r>
            <a:br>
              <a:rPr lang="hr-HR" sz="2400" b="1" dirty="0" smtClean="0">
                <a:latin typeface="Century Gothic" panose="020B0502020202020204" pitchFamily="34" charset="0"/>
              </a:rPr>
            </a:br>
            <a:r>
              <a:rPr lang="hr-HR" sz="2400" dirty="0" smtClean="0">
                <a:latin typeface="Century Gothic" panose="020B0502020202020204" pitchFamily="34" charset="0"/>
              </a:rPr>
              <a:t>1.12.1. VRSTE </a:t>
            </a:r>
            <a:r>
              <a:rPr lang="hr-HR" sz="2400" dirty="0">
                <a:latin typeface="Century Gothic" panose="020B0502020202020204" pitchFamily="34" charset="0"/>
              </a:rPr>
              <a:t>TROŠKOVA</a:t>
            </a:r>
            <a:br>
              <a:rPr lang="hr-HR" sz="2400" dirty="0">
                <a:latin typeface="Century Gothic" panose="020B0502020202020204" pitchFamily="34" charset="0"/>
              </a:rPr>
            </a:br>
            <a:r>
              <a:rPr lang="hr-HR" sz="2400" dirty="0">
                <a:latin typeface="Century Gothic" panose="020B0502020202020204" pitchFamily="34" charset="0"/>
              </a:rPr>
              <a:t/>
            </a:r>
            <a:br>
              <a:rPr lang="hr-HR" sz="2400" dirty="0">
                <a:latin typeface="Century Gothic" panose="020B0502020202020204" pitchFamily="34" charset="0"/>
              </a:rPr>
            </a:br>
            <a:endParaRPr lang="hr-HR" sz="2400" dirty="0">
              <a:latin typeface="Century Gothic" panose="020B0502020202020204" pitchFamily="34" charset="0"/>
            </a:endParaRPr>
          </a:p>
        </p:txBody>
      </p:sp>
      <p:sp>
        <p:nvSpPr>
          <p:cNvPr id="5325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dirty="0" smtClean="0">
                <a:latin typeface="Calibri" pitchFamily="34" charset="0"/>
              </a:rPr>
              <a:t>FGAG Split 2014.</a:t>
            </a:r>
            <a:endParaRPr lang="en-US" altLang="sr-Latn-RS" sz="1400" dirty="0" smtClean="0">
              <a:latin typeface="Calibri" pitchFamily="34" charset="0"/>
            </a:endParaRPr>
          </a:p>
        </p:txBody>
      </p:sp>
      <p:sp>
        <p:nvSpPr>
          <p:cNvPr id="5325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32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0F38AE-AFA6-4D65-8228-00FED82812C3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3254" name="Content Placeholder 2"/>
          <p:cNvSpPr txBox="1">
            <a:spLocks/>
          </p:cNvSpPr>
          <p:nvPr/>
        </p:nvSpPr>
        <p:spPr bwMode="auto">
          <a:xfrm>
            <a:off x="454869" y="1270000"/>
            <a:ext cx="8229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buClr>
                <a:schemeClr val="tx1"/>
              </a:buClr>
              <a:buNone/>
            </a:pPr>
            <a:r>
              <a:rPr lang="hr-HR" altLang="sr-Latn-RS" sz="1600" b="1" dirty="0" smtClean="0">
                <a:latin typeface="Century Gothic" pitchFamily="34" charset="0"/>
              </a:rPr>
              <a:t> Industrijska proizvodnja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altLang="sr-Latn-RS" sz="1600" b="1" dirty="0" smtClean="0">
                <a:latin typeface="Century Gothic" pitchFamily="34" charset="0"/>
              </a:rPr>
              <a:t>Funkcija varijabilnih troškova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endParaRPr lang="hr-HR" altLang="sr-Latn-RS" sz="1600" b="1" dirty="0" smtClean="0">
              <a:latin typeface="Century Gothic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altLang="sr-Latn-RS" sz="1600" b="1" dirty="0" smtClean="0">
                <a:latin typeface="Century Gothic" pitchFamily="34" charset="0"/>
              </a:rPr>
              <a:t>Varijabilni troškovi </a:t>
            </a:r>
            <a:r>
              <a:rPr lang="hr-HR" altLang="sr-Latn-RS" sz="1600" dirty="0" smtClean="0">
                <a:latin typeface="Century Gothic" pitchFamily="34" charset="0"/>
              </a:rPr>
              <a:t>predstavljaju grupu troškova varijabilnog karaktera (sirovine, energiju i dr.).</a:t>
            </a:r>
            <a:endParaRPr lang="hr-HR" altLang="sr-Latn-RS" sz="1600" dirty="0">
              <a:latin typeface="Century Gothic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endParaRPr lang="hr-HR" altLang="sr-Latn-RS" sz="1600" dirty="0" smtClean="0">
              <a:latin typeface="Century Gothic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altLang="sr-Latn-RS" sz="1600" dirty="0" smtClean="0">
                <a:latin typeface="Century Gothic" pitchFamily="34" charset="0"/>
              </a:rPr>
              <a:t>Prosječni varijabilni troškovi (tv) dobiju se kada se apsolutni varijabilni trošak (Tv) podijeli s proizvodnjom (x).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endParaRPr lang="hr-HR" altLang="sr-Latn-RS" sz="1600" dirty="0" smtClean="0">
              <a:latin typeface="Century Gothic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altLang="sr-Latn-RS" sz="1600" dirty="0" smtClean="0">
                <a:latin typeface="Century Gothic" pitchFamily="34" charset="0"/>
              </a:rPr>
              <a:t>Ovdje taj odnos predstavlja </a:t>
            </a:r>
            <a:r>
              <a:rPr lang="hr-HR" altLang="sr-Latn-RS" sz="1600" dirty="0" err="1" smtClean="0">
                <a:latin typeface="Century Gothic" pitchFamily="34" charset="0"/>
              </a:rPr>
              <a:t>tanges</a:t>
            </a:r>
            <a:r>
              <a:rPr lang="hr-HR" altLang="sr-Latn-RS" sz="1600" dirty="0" smtClean="0">
                <a:latin typeface="Century Gothic" pitchFamily="34" charset="0"/>
              </a:rPr>
              <a:t> 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altLang="sr-Latn-RS" sz="1600" dirty="0" smtClean="0">
                <a:latin typeface="Century Gothic" pitchFamily="34" charset="0"/>
              </a:rPr>
              <a:t>kuta sekante (</a:t>
            </a:r>
            <a:r>
              <a:rPr lang="el-GR" altLang="sr-Latn-RS" sz="1600" dirty="0">
                <a:latin typeface="Century Gothic" pitchFamily="34" charset="0"/>
              </a:rPr>
              <a:t>β</a:t>
            </a:r>
            <a:r>
              <a:rPr lang="hr-HR" altLang="sr-Latn-RS" sz="1600" dirty="0" smtClean="0">
                <a:latin typeface="Century Gothic" pitchFamily="34" charset="0"/>
              </a:rPr>
              <a:t>). 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endParaRPr lang="hr-HR" altLang="sr-Latn-RS" sz="1600" dirty="0" smtClean="0">
              <a:latin typeface="Century Gothic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altLang="sr-Latn-RS" sz="1600" dirty="0" smtClean="0">
                <a:latin typeface="Century Gothic" pitchFamily="34" charset="0"/>
              </a:rPr>
              <a:t>Ako je x (proizvodnja) =1, 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altLang="sr-Latn-RS" sz="1600" dirty="0" smtClean="0">
                <a:latin typeface="Century Gothic" pitchFamily="34" charset="0"/>
              </a:rPr>
              <a:t>onda je Tv (</a:t>
            </a:r>
            <a:r>
              <a:rPr lang="hr-HR" altLang="sr-Latn-RS" sz="1600" dirty="0" err="1" smtClean="0">
                <a:latin typeface="Century Gothic" pitchFamily="34" charset="0"/>
              </a:rPr>
              <a:t>aposolutni</a:t>
            </a:r>
            <a:r>
              <a:rPr lang="hr-HR" altLang="sr-Latn-RS" sz="1600" dirty="0" smtClean="0">
                <a:latin typeface="Century Gothic" pitchFamily="34" charset="0"/>
              </a:rPr>
              <a:t> varijabilni trošak) 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altLang="sr-Latn-RS" sz="1600" dirty="0" smtClean="0">
                <a:latin typeface="Century Gothic" pitchFamily="34" charset="0"/>
              </a:rPr>
              <a:t>= tv (varijabilni trošak)</a:t>
            </a:r>
          </a:p>
        </p:txBody>
      </p:sp>
      <p:pic>
        <p:nvPicPr>
          <p:cNvPr id="9" name="Picture 2"/>
          <p:cNvPicPr/>
          <p:nvPr/>
        </p:nvPicPr>
        <p:blipFill rotWithShape="1">
          <a:blip r:embed="rId2" cstate="print"/>
          <a:srcRect l="3135" t="2797" r="1985" b="3846"/>
          <a:stretch/>
        </p:blipFill>
        <p:spPr bwMode="auto">
          <a:xfrm>
            <a:off x="5076056" y="3341004"/>
            <a:ext cx="3488069" cy="261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61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b="1" dirty="0" smtClean="0">
                <a:latin typeface="Century Gothic" panose="020B0502020202020204" pitchFamily="34" charset="0"/>
              </a:rPr>
              <a:t/>
            </a:r>
            <a:br>
              <a:rPr lang="hr-HR" sz="2400" b="1" dirty="0" smtClean="0">
                <a:latin typeface="Century Gothic" panose="020B0502020202020204" pitchFamily="34" charset="0"/>
              </a:rPr>
            </a:br>
            <a:r>
              <a:rPr lang="hr-HR" sz="2400" b="1" dirty="0" smtClean="0">
                <a:latin typeface="Century Gothic" panose="020B0502020202020204" pitchFamily="34" charset="0"/>
              </a:rPr>
              <a:t/>
            </a:r>
            <a:br>
              <a:rPr lang="hr-HR" sz="2400" b="1" dirty="0" smtClean="0">
                <a:latin typeface="Century Gothic" panose="020B0502020202020204" pitchFamily="34" charset="0"/>
              </a:rPr>
            </a:br>
            <a:r>
              <a:rPr lang="hr-HR" sz="2400" dirty="0" smtClean="0">
                <a:latin typeface="Century Gothic" panose="020B0502020202020204" pitchFamily="34" charset="0"/>
              </a:rPr>
              <a:t>1.12.1. VRSTE </a:t>
            </a:r>
            <a:r>
              <a:rPr lang="hr-HR" sz="2400" dirty="0">
                <a:latin typeface="Century Gothic" panose="020B0502020202020204" pitchFamily="34" charset="0"/>
              </a:rPr>
              <a:t>TROŠKOVA</a:t>
            </a:r>
            <a:br>
              <a:rPr lang="hr-HR" sz="2400" dirty="0">
                <a:latin typeface="Century Gothic" panose="020B0502020202020204" pitchFamily="34" charset="0"/>
              </a:rPr>
            </a:br>
            <a:r>
              <a:rPr lang="hr-HR" sz="2400" dirty="0">
                <a:latin typeface="Century Gothic" panose="020B0502020202020204" pitchFamily="34" charset="0"/>
              </a:rPr>
              <a:t/>
            </a:r>
            <a:br>
              <a:rPr lang="hr-HR" sz="2400" dirty="0">
                <a:latin typeface="Century Gothic" panose="020B0502020202020204" pitchFamily="34" charset="0"/>
              </a:rPr>
            </a:br>
            <a:endParaRPr lang="hr-HR" sz="2400" dirty="0">
              <a:latin typeface="Century Gothic" panose="020B0502020202020204" pitchFamily="34" charset="0"/>
            </a:endParaRPr>
          </a:p>
        </p:txBody>
      </p:sp>
      <p:sp>
        <p:nvSpPr>
          <p:cNvPr id="5325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dirty="0" smtClean="0">
                <a:latin typeface="Calibri" pitchFamily="34" charset="0"/>
              </a:rPr>
              <a:t>FGAG Split 2014.</a:t>
            </a:r>
            <a:endParaRPr lang="en-US" altLang="sr-Latn-RS" sz="1400" dirty="0" smtClean="0">
              <a:latin typeface="Calibri" pitchFamily="34" charset="0"/>
            </a:endParaRPr>
          </a:p>
        </p:txBody>
      </p:sp>
      <p:sp>
        <p:nvSpPr>
          <p:cNvPr id="5325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32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0F38AE-AFA6-4D65-8228-00FED82812C3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3254" name="Content Placeholder 2"/>
          <p:cNvSpPr txBox="1">
            <a:spLocks/>
          </p:cNvSpPr>
          <p:nvPr/>
        </p:nvSpPr>
        <p:spPr bwMode="auto">
          <a:xfrm>
            <a:off x="454869" y="1272324"/>
            <a:ext cx="8229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buClr>
                <a:schemeClr val="tx1"/>
              </a:buClr>
              <a:buNone/>
            </a:pPr>
            <a:r>
              <a:rPr lang="hr-HR" altLang="sr-Latn-RS" sz="1600" b="1" dirty="0" smtClean="0">
                <a:latin typeface="Century Gothic" pitchFamily="34" charset="0"/>
              </a:rPr>
              <a:t>Industrijska proizvodnja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sz="1600" b="1" dirty="0" smtClean="0">
                <a:latin typeface="Century Gothic" panose="020B0502020202020204" pitchFamily="34" charset="0"/>
              </a:rPr>
              <a:t>Funkcija ukupnih troškova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endParaRPr lang="hr-HR" sz="1600" b="1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de-DE" sz="1600" dirty="0" err="1" smtClean="0">
                <a:latin typeface="Century Gothic" panose="020B0502020202020204" pitchFamily="34" charset="0"/>
              </a:rPr>
              <a:t>Prosječni</a:t>
            </a:r>
            <a:r>
              <a:rPr lang="de-DE" sz="1600" dirty="0" smtClean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ukupni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trošak</a:t>
            </a:r>
            <a:r>
              <a:rPr lang="de-DE" sz="1600" dirty="0">
                <a:latin typeface="Century Gothic" panose="020B0502020202020204" pitchFamily="34" charset="0"/>
              </a:rPr>
              <a:t> (tu) </a:t>
            </a:r>
            <a:r>
              <a:rPr lang="de-DE" sz="1600" dirty="0" err="1">
                <a:latin typeface="Century Gothic" panose="020B0502020202020204" pitchFamily="34" charset="0"/>
              </a:rPr>
              <a:t>dobije</a:t>
            </a:r>
            <a:r>
              <a:rPr lang="de-DE" sz="1600" dirty="0">
                <a:latin typeface="Century Gothic" panose="020B0502020202020204" pitchFamily="34" charset="0"/>
              </a:rPr>
              <a:t> se </a:t>
            </a:r>
            <a:r>
              <a:rPr lang="de-DE" sz="1600" dirty="0" err="1">
                <a:latin typeface="Century Gothic" panose="020B0502020202020204" pitchFamily="34" charset="0"/>
              </a:rPr>
              <a:t>kada</a:t>
            </a:r>
            <a:r>
              <a:rPr lang="de-DE" sz="1600" dirty="0">
                <a:latin typeface="Century Gothic" panose="020B0502020202020204" pitchFamily="34" charset="0"/>
              </a:rPr>
              <a:t> se </a:t>
            </a:r>
            <a:r>
              <a:rPr lang="de-DE" sz="1600" dirty="0" err="1">
                <a:latin typeface="Century Gothic" panose="020B0502020202020204" pitchFamily="34" charset="0"/>
              </a:rPr>
              <a:t>apsolutni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ukupni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trošak</a:t>
            </a:r>
            <a:r>
              <a:rPr lang="de-DE" sz="1600" dirty="0">
                <a:latin typeface="Century Gothic" panose="020B0502020202020204" pitchFamily="34" charset="0"/>
              </a:rPr>
              <a:t> (Tu) </a:t>
            </a:r>
            <a:r>
              <a:rPr lang="de-DE" sz="1600" dirty="0" err="1">
                <a:latin typeface="Century Gothic" panose="020B0502020202020204" pitchFamily="34" charset="0"/>
              </a:rPr>
              <a:t>podijeli</a:t>
            </a:r>
            <a:r>
              <a:rPr lang="de-DE" sz="1600" dirty="0">
                <a:latin typeface="Century Gothic" panose="020B0502020202020204" pitchFamily="34" charset="0"/>
              </a:rPr>
              <a:t> s </a:t>
            </a:r>
            <a:r>
              <a:rPr lang="de-DE" sz="1600" dirty="0" err="1">
                <a:latin typeface="Century Gothic" panose="020B0502020202020204" pitchFamily="34" charset="0"/>
              </a:rPr>
              <a:t>proizvodnjom</a:t>
            </a:r>
            <a:r>
              <a:rPr lang="de-DE" sz="1600" dirty="0">
                <a:latin typeface="Century Gothic" panose="020B0502020202020204" pitchFamily="34" charset="0"/>
              </a:rPr>
              <a:t> (x). </a:t>
            </a:r>
            <a:r>
              <a:rPr lang="de-DE" sz="1600" dirty="0" smtClean="0">
                <a:latin typeface="Century Gothic" panose="020B0502020202020204" pitchFamily="34" charset="0"/>
              </a:rPr>
              <a:t>I </a:t>
            </a:r>
            <a:r>
              <a:rPr lang="de-DE" sz="1600" dirty="0" err="1">
                <a:latin typeface="Century Gothic" panose="020B0502020202020204" pitchFamily="34" charset="0"/>
              </a:rPr>
              <a:t>ovdje</a:t>
            </a:r>
            <a:r>
              <a:rPr lang="de-DE" sz="1600" dirty="0">
                <a:latin typeface="Century Gothic" panose="020B0502020202020204" pitchFamily="34" charset="0"/>
              </a:rPr>
              <a:t> je </a:t>
            </a:r>
            <a:r>
              <a:rPr lang="de-DE" sz="1600" dirty="0" err="1">
                <a:latin typeface="Century Gothic" panose="020B0502020202020204" pitchFamily="34" charset="0"/>
              </a:rPr>
              <a:t>ovaj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odnos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tanges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kuta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sekante</a:t>
            </a:r>
            <a:r>
              <a:rPr lang="de-DE" sz="1600" dirty="0">
                <a:latin typeface="Century Gothic" panose="020B0502020202020204" pitchFamily="34" charset="0"/>
              </a:rPr>
              <a:t> (</a:t>
            </a:r>
            <a:r>
              <a:rPr lang="en-US" sz="1600" dirty="0">
                <a:latin typeface="Century Gothic" panose="020B0502020202020204" pitchFamily="34" charset="0"/>
              </a:rPr>
              <a:t>γ</a:t>
            </a:r>
            <a:r>
              <a:rPr lang="de-DE" sz="1600" dirty="0">
                <a:latin typeface="Century Gothic" panose="020B0502020202020204" pitchFamily="34" charset="0"/>
              </a:rPr>
              <a:t>). </a:t>
            </a:r>
            <a:endParaRPr lang="hr-HR" sz="1600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de-DE" sz="1600" dirty="0" err="1" smtClean="0">
                <a:latin typeface="Century Gothic" panose="020B0502020202020204" pitchFamily="34" charset="0"/>
              </a:rPr>
              <a:t>Ako</a:t>
            </a:r>
            <a:r>
              <a:rPr lang="de-DE" sz="1600" dirty="0" smtClean="0">
                <a:latin typeface="Century Gothic" panose="020B0502020202020204" pitchFamily="34" charset="0"/>
              </a:rPr>
              <a:t> </a:t>
            </a:r>
            <a:r>
              <a:rPr lang="de-DE" sz="1600" dirty="0">
                <a:latin typeface="Century Gothic" panose="020B0502020202020204" pitchFamily="34" charset="0"/>
              </a:rPr>
              <a:t>je x = 1 </a:t>
            </a:r>
            <a:r>
              <a:rPr lang="de-DE" sz="1600" dirty="0" err="1">
                <a:latin typeface="Century Gothic" panose="020B0502020202020204" pitchFamily="34" charset="0"/>
              </a:rPr>
              <a:t>onda</a:t>
            </a:r>
            <a:r>
              <a:rPr lang="de-DE" sz="1600" dirty="0">
                <a:latin typeface="Century Gothic" panose="020B0502020202020204" pitchFamily="34" charset="0"/>
              </a:rPr>
              <a:t> je i </a:t>
            </a:r>
            <a:r>
              <a:rPr lang="de-DE" sz="1600" dirty="0" err="1">
                <a:latin typeface="Century Gothic" panose="020B0502020202020204" pitchFamily="34" charset="0"/>
              </a:rPr>
              <a:t>Tv</a:t>
            </a:r>
            <a:r>
              <a:rPr lang="de-DE" sz="1600" dirty="0">
                <a:latin typeface="Century Gothic" panose="020B0502020202020204" pitchFamily="34" charset="0"/>
              </a:rPr>
              <a:t>=</a:t>
            </a:r>
            <a:r>
              <a:rPr lang="de-DE" sz="1600" dirty="0" err="1">
                <a:latin typeface="Century Gothic" panose="020B0502020202020204" pitchFamily="34" charset="0"/>
              </a:rPr>
              <a:t>tv</a:t>
            </a:r>
            <a:r>
              <a:rPr lang="de-DE" sz="1600" dirty="0" smtClean="0">
                <a:latin typeface="Century Gothic" panose="020B0502020202020204" pitchFamily="34" charset="0"/>
              </a:rPr>
              <a:t>.</a:t>
            </a:r>
            <a:endParaRPr lang="hr-HR" sz="1600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endParaRPr lang="hr-HR" sz="1600" dirty="0">
              <a:latin typeface="Century Gothic" panose="020B0502020202020204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n-US" sz="1400" dirty="0" err="1">
                <a:latin typeface="Century Gothic" panose="020B0502020202020204" pitchFamily="34" charset="0"/>
              </a:rPr>
              <a:t>Ako</a:t>
            </a:r>
            <a:r>
              <a:rPr lang="en-US" sz="1400" dirty="0">
                <a:latin typeface="Century Gothic" panose="020B0502020202020204" pitchFamily="34" charset="0"/>
              </a:rPr>
              <a:t> se </a:t>
            </a:r>
            <a:r>
              <a:rPr lang="en-US" sz="1400" dirty="0" err="1">
                <a:latin typeface="Century Gothic" panose="020B0502020202020204" pitchFamily="34" charset="0"/>
              </a:rPr>
              <a:t>kod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izračuna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prosječnih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</a:rPr>
              <a:t>ukupnih</a:t>
            </a:r>
            <a:endParaRPr lang="hr-HR" sz="1400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n-US" sz="1400" dirty="0" err="1" smtClean="0">
                <a:latin typeface="Century Gothic" panose="020B0502020202020204" pitchFamily="34" charset="0"/>
              </a:rPr>
              <a:t>troškova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izostave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svi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hr-HR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</a:rPr>
              <a:t>jedinični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troškovi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endParaRPr lang="hr-HR" sz="1400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n-US" sz="1400" dirty="0" smtClean="0">
                <a:latin typeface="Century Gothic" panose="020B0502020202020204" pitchFamily="34" charset="0"/>
              </a:rPr>
              <a:t>(</a:t>
            </a:r>
            <a:r>
              <a:rPr lang="en-US" sz="1400" dirty="0" err="1">
                <a:latin typeface="Century Gothic" panose="020B0502020202020204" pitchFamily="34" charset="0"/>
              </a:rPr>
              <a:t>Δtu</a:t>
            </a:r>
            <a:r>
              <a:rPr lang="en-US" sz="1400" dirty="0">
                <a:latin typeface="Century Gothic" panose="020B0502020202020204" pitchFamily="34" charset="0"/>
              </a:rPr>
              <a:t>) </a:t>
            </a:r>
            <a:r>
              <a:rPr lang="en-US" sz="1400" dirty="0" err="1">
                <a:latin typeface="Century Gothic" panose="020B0502020202020204" pitchFamily="34" charset="0"/>
              </a:rPr>
              <a:t>koji</a:t>
            </a:r>
            <a:r>
              <a:rPr lang="en-US" sz="1400" dirty="0">
                <a:latin typeface="Century Gothic" panose="020B0502020202020204" pitchFamily="34" charset="0"/>
              </a:rPr>
              <a:t> se ne </a:t>
            </a:r>
            <a:r>
              <a:rPr lang="en-US" sz="1400" dirty="0" err="1">
                <a:latin typeface="Century Gothic" panose="020B0502020202020204" pitchFamily="34" charset="0"/>
              </a:rPr>
              <a:t>mijenjaju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prirastom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endParaRPr lang="hr-HR" sz="1400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n-US" sz="1400" dirty="0" err="1" smtClean="0">
                <a:latin typeface="Century Gothic" panose="020B0502020202020204" pitchFamily="34" charset="0"/>
              </a:rPr>
              <a:t>proizvodnje</a:t>
            </a:r>
            <a:r>
              <a:rPr lang="en-US" sz="1400" dirty="0">
                <a:latin typeface="Century Gothic" panose="020B0502020202020204" pitchFamily="34" charset="0"/>
              </a:rPr>
              <a:t>, </a:t>
            </a:r>
            <a:r>
              <a:rPr lang="en-US" sz="1400" dirty="0" smtClean="0">
                <a:latin typeface="Century Gothic" panose="020B0502020202020204" pitchFamily="34" charset="0"/>
              </a:rPr>
              <a:t>(</a:t>
            </a:r>
            <a:r>
              <a:rPr lang="en-US" sz="1400" dirty="0" err="1">
                <a:latin typeface="Century Gothic" panose="020B0502020202020204" pitchFamily="34" charset="0"/>
              </a:rPr>
              <a:t>npr</a:t>
            </a:r>
            <a:r>
              <a:rPr lang="en-US" sz="1400" dirty="0">
                <a:latin typeface="Century Gothic" panose="020B0502020202020204" pitchFamily="34" charset="0"/>
              </a:rPr>
              <a:t>. </a:t>
            </a:r>
            <a:r>
              <a:rPr lang="en-US" sz="1400" dirty="0" err="1">
                <a:latin typeface="Century Gothic" panose="020B0502020202020204" pitchFamily="34" charset="0"/>
              </a:rPr>
              <a:t>sirovina</a:t>
            </a:r>
            <a:r>
              <a:rPr lang="en-US" sz="1400" dirty="0">
                <a:latin typeface="Century Gothic" panose="020B0502020202020204" pitchFamily="34" charset="0"/>
              </a:rPr>
              <a:t>, </a:t>
            </a:r>
            <a:r>
              <a:rPr lang="en-US" sz="1400" dirty="0" err="1" smtClean="0">
                <a:latin typeface="Century Gothic" panose="020B0502020202020204" pitchFamily="34" charset="0"/>
              </a:rPr>
              <a:t>energije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i</a:t>
            </a:r>
            <a:r>
              <a:rPr lang="en-US" sz="1400" dirty="0">
                <a:latin typeface="Century Gothic" panose="020B0502020202020204" pitchFamily="34" charset="0"/>
              </a:rPr>
              <a:t> dr.), </a:t>
            </a:r>
            <a:endParaRPr lang="hr-HR" sz="1400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n-US" sz="1400" dirty="0" err="1" smtClean="0">
                <a:latin typeface="Century Gothic" panose="020B0502020202020204" pitchFamily="34" charset="0"/>
              </a:rPr>
              <a:t>dobit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će</a:t>
            </a:r>
            <a:r>
              <a:rPr lang="en-US" sz="1400" dirty="0">
                <a:latin typeface="Century Gothic" panose="020B0502020202020204" pitchFamily="34" charset="0"/>
              </a:rPr>
              <a:t> se nova </a:t>
            </a:r>
            <a:r>
              <a:rPr lang="en-US" sz="1400" dirty="0" err="1">
                <a:latin typeface="Century Gothic" panose="020B0502020202020204" pitchFamily="34" charset="0"/>
              </a:rPr>
              <a:t>funkcija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</a:rPr>
              <a:t>prosječnih</a:t>
            </a:r>
            <a:endParaRPr lang="hr-HR" sz="1400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n-US" sz="1400" dirty="0" err="1" smtClean="0">
                <a:latin typeface="Century Gothic" panose="020B0502020202020204" pitchFamily="34" charset="0"/>
              </a:rPr>
              <a:t>ukupnih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troškova</a:t>
            </a:r>
            <a:r>
              <a:rPr lang="en-US" sz="1400" dirty="0">
                <a:latin typeface="Century Gothic" panose="020B0502020202020204" pitchFamily="34" charset="0"/>
              </a:rPr>
              <a:t> (</a:t>
            </a:r>
            <a:r>
              <a:rPr lang="en-US" sz="1400" dirty="0" err="1">
                <a:latin typeface="Century Gothic" panose="020B0502020202020204" pitchFamily="34" charset="0"/>
              </a:rPr>
              <a:t>tu</a:t>
            </a:r>
            <a:r>
              <a:rPr lang="en-US" sz="1400" dirty="0">
                <a:latin typeface="Century Gothic" panose="020B0502020202020204" pitchFamily="34" charset="0"/>
              </a:rPr>
              <a:t>') </a:t>
            </a:r>
            <a:r>
              <a:rPr lang="en-US" sz="1400" dirty="0" err="1">
                <a:latin typeface="Century Gothic" panose="020B0502020202020204" pitchFamily="34" charset="0"/>
              </a:rPr>
              <a:t>kod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koje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će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smtClean="0">
                <a:latin typeface="Century Gothic" panose="020B0502020202020204" pitchFamily="34" charset="0"/>
              </a:rPr>
              <a:t>minimum</a:t>
            </a:r>
            <a:endParaRPr lang="hr-HR" sz="1400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n-US" sz="1400" dirty="0" err="1" smtClean="0">
                <a:latin typeface="Century Gothic" panose="020B0502020202020204" pitchFamily="34" charset="0"/>
              </a:rPr>
              <a:t>biti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kod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iste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proizvodnje</a:t>
            </a:r>
            <a:r>
              <a:rPr lang="en-US" sz="1400" dirty="0">
                <a:latin typeface="Century Gothic" panose="020B0502020202020204" pitchFamily="34" charset="0"/>
              </a:rPr>
              <a:t> (x3). </a:t>
            </a:r>
            <a:endParaRPr lang="hr-HR" sz="1400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n-US" sz="1400" dirty="0" err="1" smtClean="0">
                <a:latin typeface="Century Gothic" panose="020B0502020202020204" pitchFamily="34" charset="0"/>
              </a:rPr>
              <a:t>Funkcija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prosječnih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ukupnih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troškova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endParaRPr lang="hr-HR" sz="1400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n-US" sz="1400" dirty="0" err="1" smtClean="0">
                <a:latin typeface="Century Gothic" panose="020B0502020202020204" pitchFamily="34" charset="0"/>
              </a:rPr>
              <a:t>smanjena</a:t>
            </a:r>
            <a:r>
              <a:rPr lang="en-US" sz="1400" dirty="0" smtClean="0">
                <a:latin typeface="Century Gothic" panose="020B0502020202020204" pitchFamily="34" charset="0"/>
              </a:rPr>
              <a:t> j</a:t>
            </a:r>
            <a:r>
              <a:rPr lang="hr-HR" sz="1400" dirty="0" smtClean="0">
                <a:latin typeface="Century Gothic" panose="020B0502020202020204" pitchFamily="34" charset="0"/>
              </a:rPr>
              <a:t>e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za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veličinu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Δtu</a:t>
            </a:r>
            <a:r>
              <a:rPr lang="en-US" sz="1400" dirty="0">
                <a:latin typeface="Century Gothic" panose="020B0502020202020204" pitchFamily="34" charset="0"/>
              </a:rPr>
              <a:t>=</a:t>
            </a:r>
            <a:r>
              <a:rPr lang="en-US" sz="1400" dirty="0" err="1">
                <a:latin typeface="Century Gothic" panose="020B0502020202020204" pitchFamily="34" charset="0"/>
              </a:rPr>
              <a:t>Δtp</a:t>
            </a:r>
            <a:r>
              <a:rPr lang="en-US" sz="1400" dirty="0">
                <a:latin typeface="Century Gothic" panose="020B0502020202020204" pitchFamily="34" charset="0"/>
              </a:rPr>
              <a:t>.</a:t>
            </a:r>
            <a:endParaRPr lang="hr-HR" sz="1400" dirty="0">
              <a:latin typeface="Century Gothic" panose="020B0502020202020204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endParaRPr lang="hr-HR" altLang="sr-Latn-RS" sz="1600" b="1" dirty="0" smtClean="0">
              <a:latin typeface="Century Gothic" pitchFamily="34" charset="0"/>
            </a:endParaRPr>
          </a:p>
        </p:txBody>
      </p:sp>
      <p:pic>
        <p:nvPicPr>
          <p:cNvPr id="10" name="Picture 3"/>
          <p:cNvPicPr/>
          <p:nvPr/>
        </p:nvPicPr>
        <p:blipFill rotWithShape="1">
          <a:blip r:embed="rId2" cstate="print"/>
          <a:srcRect l="2418" t="3075" r="2687" b="3257"/>
          <a:stretch/>
        </p:blipFill>
        <p:spPr bwMode="auto">
          <a:xfrm>
            <a:off x="4540784" y="3101373"/>
            <a:ext cx="4143685" cy="282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06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b="1" dirty="0" smtClean="0">
                <a:latin typeface="Century Gothic" panose="020B0502020202020204" pitchFamily="34" charset="0"/>
              </a:rPr>
              <a:t/>
            </a:r>
            <a:br>
              <a:rPr lang="hr-HR" sz="2400" b="1" dirty="0" smtClean="0">
                <a:latin typeface="Century Gothic" panose="020B0502020202020204" pitchFamily="34" charset="0"/>
              </a:rPr>
            </a:br>
            <a:r>
              <a:rPr lang="hr-HR" sz="2400" b="1" dirty="0" smtClean="0">
                <a:latin typeface="Century Gothic" panose="020B0502020202020204" pitchFamily="34" charset="0"/>
              </a:rPr>
              <a:t/>
            </a:r>
            <a:br>
              <a:rPr lang="hr-HR" sz="2400" b="1" dirty="0" smtClean="0">
                <a:latin typeface="Century Gothic" panose="020B0502020202020204" pitchFamily="34" charset="0"/>
              </a:rPr>
            </a:br>
            <a:r>
              <a:rPr lang="hr-HR" sz="2400" dirty="0" smtClean="0">
                <a:latin typeface="Century Gothic" panose="020B0502020202020204" pitchFamily="34" charset="0"/>
              </a:rPr>
              <a:t>1.12.1. VRSTE </a:t>
            </a:r>
            <a:r>
              <a:rPr lang="hr-HR" sz="2400" dirty="0">
                <a:latin typeface="Century Gothic" panose="020B0502020202020204" pitchFamily="34" charset="0"/>
              </a:rPr>
              <a:t>TROŠKOVA</a:t>
            </a:r>
            <a:br>
              <a:rPr lang="hr-HR" sz="2400" dirty="0">
                <a:latin typeface="Century Gothic" panose="020B0502020202020204" pitchFamily="34" charset="0"/>
              </a:rPr>
            </a:br>
            <a:r>
              <a:rPr lang="hr-HR" sz="2400" dirty="0">
                <a:latin typeface="Century Gothic" panose="020B0502020202020204" pitchFamily="34" charset="0"/>
              </a:rPr>
              <a:t/>
            </a:r>
            <a:br>
              <a:rPr lang="hr-HR" sz="2400" dirty="0">
                <a:latin typeface="Century Gothic" panose="020B0502020202020204" pitchFamily="34" charset="0"/>
              </a:rPr>
            </a:br>
            <a:endParaRPr lang="hr-HR" sz="2400" dirty="0">
              <a:latin typeface="Century Gothic" panose="020B0502020202020204" pitchFamily="34" charset="0"/>
            </a:endParaRPr>
          </a:p>
        </p:txBody>
      </p:sp>
      <p:sp>
        <p:nvSpPr>
          <p:cNvPr id="5325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dirty="0" smtClean="0">
                <a:latin typeface="Calibri" pitchFamily="34" charset="0"/>
              </a:rPr>
              <a:t>FGAG Split 2014.</a:t>
            </a:r>
            <a:endParaRPr lang="en-US" altLang="sr-Latn-RS" sz="1400" dirty="0" smtClean="0">
              <a:latin typeface="Calibri" pitchFamily="34" charset="0"/>
            </a:endParaRPr>
          </a:p>
        </p:txBody>
      </p:sp>
      <p:sp>
        <p:nvSpPr>
          <p:cNvPr id="5325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32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0F38AE-AFA6-4D65-8228-00FED82812C3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3254" name="Content Placeholder 2"/>
          <p:cNvSpPr txBox="1">
            <a:spLocks/>
          </p:cNvSpPr>
          <p:nvPr/>
        </p:nvSpPr>
        <p:spPr bwMode="auto">
          <a:xfrm>
            <a:off x="454869" y="1272324"/>
            <a:ext cx="8229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buClr>
                <a:schemeClr val="tx1"/>
              </a:buClr>
              <a:buNone/>
            </a:pPr>
            <a:r>
              <a:rPr lang="hr-HR" altLang="sr-Latn-RS" sz="1600" b="1" dirty="0" smtClean="0">
                <a:latin typeface="Century Gothic" pitchFamily="34" charset="0"/>
              </a:rPr>
              <a:t>Industrijska proizvodnja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hr-HR" sz="1600" b="1" dirty="0" smtClean="0">
                <a:latin typeface="Century Gothic" panose="020B0502020202020204" pitchFamily="34" charset="0"/>
              </a:rPr>
              <a:t>Granični ili marginalni trošak (</a:t>
            </a:r>
            <a:r>
              <a:rPr lang="hr-HR" sz="1600" b="1" dirty="0" err="1" smtClean="0">
                <a:latin typeface="Century Gothic" panose="020B0502020202020204" pitchFamily="34" charset="0"/>
              </a:rPr>
              <a:t>tm</a:t>
            </a:r>
            <a:r>
              <a:rPr lang="hr-HR" sz="1600" b="1" dirty="0" smtClean="0">
                <a:latin typeface="Century Gothic" panose="020B0502020202020204" pitchFamily="34" charset="0"/>
              </a:rPr>
              <a:t>)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endParaRPr lang="hr-HR" sz="16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r-HR" sz="1600" dirty="0" smtClean="0">
                <a:latin typeface="Century Gothic" panose="020B0502020202020204" pitchFamily="34" charset="0"/>
              </a:rPr>
              <a:t>-</a:t>
            </a:r>
            <a:r>
              <a:rPr lang="de-DE" sz="1600" dirty="0" err="1" smtClean="0">
                <a:latin typeface="Century Gothic" panose="020B0502020202020204" pitchFamily="34" charset="0"/>
              </a:rPr>
              <a:t>stvarni</a:t>
            </a:r>
            <a:r>
              <a:rPr lang="de-DE" sz="1600" dirty="0" smtClean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jedinični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trošak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svake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jedinice</a:t>
            </a:r>
            <a:r>
              <a:rPr lang="de-DE" sz="1600" dirty="0">
                <a:latin typeface="Century Gothic" panose="020B0502020202020204" pitchFamily="34" charset="0"/>
              </a:rPr>
              <a:t>, </a:t>
            </a:r>
            <a:r>
              <a:rPr lang="de-DE" sz="1600" dirty="0" err="1">
                <a:latin typeface="Century Gothic" panose="020B0502020202020204" pitchFamily="34" charset="0"/>
              </a:rPr>
              <a:t>odnosno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gledano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sa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stajališta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prirasta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proizvodnje</a:t>
            </a:r>
            <a:r>
              <a:rPr lang="de-DE" sz="1600" dirty="0">
                <a:latin typeface="Century Gothic" panose="020B0502020202020204" pitchFamily="34" charset="0"/>
              </a:rPr>
              <a:t>, </a:t>
            </a:r>
            <a:r>
              <a:rPr lang="de-DE" sz="1600" dirty="0" err="1">
                <a:latin typeface="Century Gothic" panose="020B0502020202020204" pitchFamily="34" charset="0"/>
              </a:rPr>
              <a:t>posljednje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proizvedene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jedinice</a:t>
            </a:r>
            <a:r>
              <a:rPr lang="de-DE" sz="1600" dirty="0">
                <a:latin typeface="Century Gothic" panose="020B0502020202020204" pitchFamily="34" charset="0"/>
              </a:rPr>
              <a:t>. </a:t>
            </a:r>
            <a:r>
              <a:rPr lang="de-DE" sz="1600" dirty="0" err="1">
                <a:latin typeface="Century Gothic" panose="020B0502020202020204" pitchFamily="34" charset="0"/>
              </a:rPr>
              <a:t>Prikazano</a:t>
            </a:r>
            <a:r>
              <a:rPr lang="de-DE" sz="1600" dirty="0">
                <a:latin typeface="Century Gothic" panose="020B0502020202020204" pitchFamily="34" charset="0"/>
              </a:rPr>
              <a:t> u </a:t>
            </a:r>
            <a:r>
              <a:rPr lang="de-DE" sz="1600" dirty="0" err="1">
                <a:latin typeface="Century Gothic" panose="020B0502020202020204" pitchFamily="34" charset="0"/>
              </a:rPr>
              <a:t>smislu</a:t>
            </a:r>
            <a:r>
              <a:rPr lang="de-DE" sz="1600" dirty="0">
                <a:latin typeface="Century Gothic" panose="020B0502020202020204" pitchFamily="34" charset="0"/>
              </a:rPr>
              <a:t> "</a:t>
            </a:r>
            <a:r>
              <a:rPr lang="de-DE" sz="1600" dirty="0" err="1">
                <a:latin typeface="Century Gothic" panose="020B0502020202020204" pitchFamily="34" charset="0"/>
              </a:rPr>
              <a:t>stepenica</a:t>
            </a:r>
            <a:r>
              <a:rPr lang="de-DE" sz="1600" dirty="0">
                <a:latin typeface="Century Gothic" panose="020B0502020202020204" pitchFamily="34" charset="0"/>
              </a:rPr>
              <a:t>“, </a:t>
            </a:r>
            <a:r>
              <a:rPr lang="de-DE" sz="1600" dirty="0" err="1">
                <a:latin typeface="Century Gothic" panose="020B0502020202020204" pitchFamily="34" charset="0"/>
              </a:rPr>
              <a:t>marginalni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trošak</a:t>
            </a:r>
            <a:r>
              <a:rPr lang="de-DE" sz="1600" dirty="0">
                <a:latin typeface="Century Gothic" panose="020B0502020202020204" pitchFamily="34" charset="0"/>
              </a:rPr>
              <a:t> je </a:t>
            </a:r>
            <a:r>
              <a:rPr lang="de-DE" sz="1600" dirty="0" err="1">
                <a:latin typeface="Century Gothic" panose="020B0502020202020204" pitchFamily="34" charset="0"/>
              </a:rPr>
              <a:t>promjenjive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visine</a:t>
            </a:r>
            <a:r>
              <a:rPr lang="de-DE" sz="1600" dirty="0">
                <a:latin typeface="Century Gothic" panose="020B0502020202020204" pitchFamily="34" charset="0"/>
              </a:rPr>
              <a:t> "</a:t>
            </a:r>
            <a:r>
              <a:rPr lang="de-DE" sz="1600" dirty="0" err="1">
                <a:latin typeface="Century Gothic" panose="020B0502020202020204" pitchFamily="34" charset="0"/>
              </a:rPr>
              <a:t>stepenica</a:t>
            </a:r>
            <a:r>
              <a:rPr lang="de-DE" sz="1600" dirty="0">
                <a:latin typeface="Century Gothic" panose="020B0502020202020204" pitchFamily="34" charset="0"/>
              </a:rPr>
              <a:t>", </a:t>
            </a:r>
            <a:r>
              <a:rPr lang="de-DE" sz="1600" dirty="0" err="1">
                <a:latin typeface="Century Gothic" panose="020B0502020202020204" pitchFamily="34" charset="0"/>
              </a:rPr>
              <a:t>pri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čemu</a:t>
            </a:r>
            <a:r>
              <a:rPr lang="de-DE" sz="1600" dirty="0">
                <a:latin typeface="Century Gothic" panose="020B0502020202020204" pitchFamily="34" charset="0"/>
              </a:rPr>
              <a:t> je "</a:t>
            </a:r>
            <a:r>
              <a:rPr lang="de-DE" sz="1600" dirty="0" err="1">
                <a:latin typeface="Century Gothic" panose="020B0502020202020204" pitchFamily="34" charset="0"/>
              </a:rPr>
              <a:t>stepenište</a:t>
            </a:r>
            <a:r>
              <a:rPr lang="de-DE" sz="1600" dirty="0">
                <a:latin typeface="Century Gothic" panose="020B0502020202020204" pitchFamily="34" charset="0"/>
              </a:rPr>
              <a:t>" </a:t>
            </a:r>
            <a:r>
              <a:rPr lang="de-DE" sz="1600" dirty="0" err="1">
                <a:latin typeface="Century Gothic" panose="020B0502020202020204" pitchFamily="34" charset="0"/>
              </a:rPr>
              <a:t>sama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funkcija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apsolutnih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varijabilnih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troškova</a:t>
            </a:r>
            <a:r>
              <a:rPr lang="de-DE" sz="1600" dirty="0">
                <a:latin typeface="Century Gothic" panose="020B0502020202020204" pitchFamily="34" charset="0"/>
              </a:rPr>
              <a:t>. </a:t>
            </a:r>
            <a:endParaRPr lang="hr-HR" sz="1600" dirty="0" smtClean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endParaRPr lang="hr-HR" sz="1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hr-HR" sz="1400" dirty="0" smtClean="0">
                <a:latin typeface="Century Gothic" panose="020B0502020202020204" pitchFamily="34" charset="0"/>
              </a:rPr>
              <a:t>-</a:t>
            </a:r>
            <a:r>
              <a:rPr lang="en-US" sz="1400" dirty="0" err="1" smtClean="0">
                <a:latin typeface="Century Gothic" panose="020B0502020202020204" pitchFamily="34" charset="0"/>
              </a:rPr>
              <a:t>Prirastom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proizvodnje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kut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tangente</a:t>
            </a:r>
            <a:r>
              <a:rPr lang="en-US" sz="1400" dirty="0">
                <a:latin typeface="Century Gothic" panose="020B0502020202020204" pitchFamily="34" charset="0"/>
              </a:rPr>
              <a:t> (δ), a </a:t>
            </a:r>
            <a:r>
              <a:rPr lang="en-US" sz="1400" dirty="0" smtClean="0">
                <a:latin typeface="Century Gothic" panose="020B0502020202020204" pitchFamily="34" charset="0"/>
              </a:rPr>
              <a:t>time</a:t>
            </a:r>
            <a:endParaRPr lang="hr-HR" sz="1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i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tanges</a:t>
            </a:r>
            <a:r>
              <a:rPr lang="en-US" sz="1400" dirty="0">
                <a:latin typeface="Century Gothic" panose="020B0502020202020204" pitchFamily="34" charset="0"/>
              </a:rPr>
              <a:t> tog </a:t>
            </a:r>
            <a:r>
              <a:rPr lang="en-US" sz="1400" dirty="0" err="1">
                <a:latin typeface="Century Gothic" panose="020B0502020202020204" pitchFamily="34" charset="0"/>
              </a:rPr>
              <a:t>kuta</a:t>
            </a:r>
            <a:r>
              <a:rPr lang="en-US" sz="1400" dirty="0">
                <a:latin typeface="Century Gothic" panose="020B0502020202020204" pitchFamily="34" charset="0"/>
              </a:rPr>
              <a:t>, </a:t>
            </a:r>
            <a:r>
              <a:rPr lang="en-US" sz="1400" dirty="0" err="1">
                <a:latin typeface="Century Gothic" panose="020B0502020202020204" pitchFamily="34" charset="0"/>
              </a:rPr>
              <a:t>odnosno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marginalni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trošak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endParaRPr lang="hr-HR" sz="1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entury Gothic" panose="020B0502020202020204" pitchFamily="34" charset="0"/>
              </a:rPr>
              <a:t>postaje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sve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</a:rPr>
              <a:t>manji</a:t>
            </a:r>
            <a:r>
              <a:rPr lang="en-US" sz="1400" dirty="0" smtClean="0">
                <a:latin typeface="Century Gothic" panose="020B0502020202020204" pitchFamily="34" charset="0"/>
              </a:rPr>
              <a:t>. </a:t>
            </a:r>
            <a:r>
              <a:rPr lang="en-US" sz="1400" dirty="0" err="1">
                <a:latin typeface="Century Gothic" panose="020B0502020202020204" pitchFamily="34" charset="0"/>
              </a:rPr>
              <a:t>Najmanji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kut</a:t>
            </a:r>
            <a:r>
              <a:rPr lang="en-US" sz="1400" dirty="0">
                <a:latin typeface="Century Gothic" panose="020B0502020202020204" pitchFamily="34" charset="0"/>
              </a:rPr>
              <a:t> δ je </a:t>
            </a:r>
            <a:r>
              <a:rPr lang="en-US" sz="1400" dirty="0" err="1">
                <a:latin typeface="Century Gothic" panose="020B0502020202020204" pitchFamily="34" charset="0"/>
              </a:rPr>
              <a:t>kada</a:t>
            </a:r>
            <a:r>
              <a:rPr lang="en-US" sz="1400" dirty="0">
                <a:latin typeface="Century Gothic" panose="020B0502020202020204" pitchFamily="34" charset="0"/>
              </a:rPr>
              <a:t> se </a:t>
            </a:r>
            <a:r>
              <a:rPr lang="en-US" sz="1400" dirty="0" err="1">
                <a:latin typeface="Century Gothic" panose="020B0502020202020204" pitchFamily="34" charset="0"/>
              </a:rPr>
              <a:t>radi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endParaRPr lang="hr-HR" sz="1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entury Gothic" panose="020B0502020202020204" pitchFamily="34" charset="0"/>
              </a:rPr>
              <a:t>o </a:t>
            </a:r>
            <a:r>
              <a:rPr lang="en-US" sz="1400" dirty="0" err="1">
                <a:latin typeface="Century Gothic" panose="020B0502020202020204" pitchFamily="34" charset="0"/>
              </a:rPr>
              <a:t>tangenti</a:t>
            </a:r>
            <a:r>
              <a:rPr lang="en-US" sz="1400" dirty="0">
                <a:latin typeface="Century Gothic" panose="020B0502020202020204" pitchFamily="34" charset="0"/>
              </a:rPr>
              <a:t> u </a:t>
            </a:r>
            <a:r>
              <a:rPr lang="en-US" sz="1400" dirty="0" err="1">
                <a:latin typeface="Century Gothic" panose="020B0502020202020204" pitchFamily="34" charset="0"/>
              </a:rPr>
              <a:t>točki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infleksije</a:t>
            </a:r>
            <a:r>
              <a:rPr lang="en-US" sz="1400" dirty="0">
                <a:latin typeface="Century Gothic" panose="020B0502020202020204" pitchFamily="34" charset="0"/>
              </a:rPr>
              <a:t>, </a:t>
            </a:r>
            <a:r>
              <a:rPr lang="en-US" sz="1400" dirty="0" err="1">
                <a:latin typeface="Century Gothic" panose="020B0502020202020204" pitchFamily="34" charset="0"/>
              </a:rPr>
              <a:t>odnosno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</a:rPr>
              <a:t>prijevojnoj</a:t>
            </a:r>
            <a:endParaRPr lang="hr-HR" sz="1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točki</a:t>
            </a:r>
            <a:r>
              <a:rPr lang="en-US" sz="1400" dirty="0">
                <a:latin typeface="Century Gothic" panose="020B0502020202020204" pitchFamily="34" charset="0"/>
              </a:rPr>
              <a:t>, a to je </a:t>
            </a:r>
            <a:r>
              <a:rPr lang="en-US" sz="1400" dirty="0" err="1">
                <a:latin typeface="Century Gothic" panose="020B0502020202020204" pitchFamily="34" charset="0"/>
              </a:rPr>
              <a:t>kodproizvodnje</a:t>
            </a:r>
            <a:r>
              <a:rPr lang="en-US" sz="1400" dirty="0">
                <a:latin typeface="Century Gothic" panose="020B0502020202020204" pitchFamily="34" charset="0"/>
              </a:rPr>
              <a:t> x1, </a:t>
            </a:r>
            <a:r>
              <a:rPr lang="en-US" sz="1400" dirty="0" err="1">
                <a:latin typeface="Century Gothic" panose="020B0502020202020204" pitchFamily="34" charset="0"/>
              </a:rPr>
              <a:t>tu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su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dakle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endParaRPr lang="hr-HR" sz="1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entury Gothic" panose="020B0502020202020204" pitchFamily="34" charset="0"/>
              </a:rPr>
              <a:t>marginalni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troškovi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najmanji</a:t>
            </a:r>
            <a:r>
              <a:rPr lang="en-US" sz="1400" dirty="0">
                <a:latin typeface="Century Gothic" panose="020B0502020202020204" pitchFamily="34" charset="0"/>
              </a:rPr>
              <a:t>. </a:t>
            </a:r>
            <a:r>
              <a:rPr lang="en-US" sz="1400" dirty="0" err="1">
                <a:latin typeface="Century Gothic" panose="020B0502020202020204" pitchFamily="34" charset="0"/>
              </a:rPr>
              <a:t>Daljnjim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prirastom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endParaRPr lang="hr-HR" sz="1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entury Gothic" panose="020B0502020202020204" pitchFamily="34" charset="0"/>
              </a:rPr>
              <a:t>proizvodnje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>
                <a:latin typeface="Century Gothic" panose="020B0502020202020204" pitchFamily="34" charset="0"/>
              </a:rPr>
              <a:t>(x) </a:t>
            </a:r>
            <a:r>
              <a:rPr lang="en-US" sz="1400" dirty="0" err="1">
                <a:latin typeface="Century Gothic" panose="020B0502020202020204" pitchFamily="34" charset="0"/>
              </a:rPr>
              <a:t>kut</a:t>
            </a:r>
            <a:r>
              <a:rPr lang="en-US" sz="1400" dirty="0">
                <a:latin typeface="Century Gothic" panose="020B0502020202020204" pitchFamily="34" charset="0"/>
              </a:rPr>
              <a:t> δ </a:t>
            </a:r>
            <a:r>
              <a:rPr lang="en-US" sz="1400" dirty="0" err="1">
                <a:latin typeface="Century Gothic" panose="020B0502020202020204" pitchFamily="34" charset="0"/>
              </a:rPr>
              <a:t>postaje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sve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veći</a:t>
            </a:r>
            <a:r>
              <a:rPr lang="en-US" sz="1400" dirty="0">
                <a:latin typeface="Century Gothic" panose="020B0502020202020204" pitchFamily="34" charset="0"/>
              </a:rPr>
              <a:t>, a time </a:t>
            </a:r>
            <a:r>
              <a:rPr lang="en-US" sz="1400" dirty="0" err="1" smtClean="0">
                <a:latin typeface="Century Gothic" panose="020B0502020202020204" pitchFamily="34" charset="0"/>
              </a:rPr>
              <a:t>rastu</a:t>
            </a:r>
            <a:endParaRPr lang="hr-HR" sz="1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i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marginalni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troškovi</a:t>
            </a:r>
            <a:r>
              <a:rPr lang="en-US" sz="1400" dirty="0">
                <a:latin typeface="Century Gothic" panose="020B0502020202020204" pitchFamily="34" charset="0"/>
              </a:rPr>
              <a:t> (</a:t>
            </a:r>
            <a:r>
              <a:rPr lang="en-US" sz="1400" dirty="0" err="1">
                <a:latin typeface="Century Gothic" panose="020B0502020202020204" pitchFamily="34" charset="0"/>
              </a:rPr>
              <a:t>troškovi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su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</a:rPr>
              <a:t>progresivni</a:t>
            </a:r>
            <a:r>
              <a:rPr lang="en-US" sz="1600" dirty="0">
                <a:latin typeface="Century Gothic" panose="020B0502020202020204" pitchFamily="34" charset="0"/>
              </a:rPr>
              <a:t>).</a:t>
            </a:r>
            <a:endParaRPr lang="hr-HR" sz="1600" dirty="0">
              <a:latin typeface="Century Gothic" panose="020B0502020202020204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endParaRPr lang="hr-HR" altLang="sr-Latn-RS" sz="1600" b="1" dirty="0" smtClean="0">
              <a:latin typeface="Century Gothic" pitchFamily="34" charset="0"/>
            </a:endParaRPr>
          </a:p>
        </p:txBody>
      </p:sp>
      <p:pic>
        <p:nvPicPr>
          <p:cNvPr id="9" name="Picture 4"/>
          <p:cNvPicPr/>
          <p:nvPr/>
        </p:nvPicPr>
        <p:blipFill rotWithShape="1">
          <a:blip r:embed="rId2" cstate="print"/>
          <a:srcRect l="3323" t="3460" r="3322" b="3684"/>
          <a:stretch/>
        </p:blipFill>
        <p:spPr bwMode="auto">
          <a:xfrm>
            <a:off x="4768275" y="2996952"/>
            <a:ext cx="3896445" cy="295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233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b="1" dirty="0" smtClean="0">
                <a:latin typeface="Century Gothic" panose="020B0502020202020204" pitchFamily="34" charset="0"/>
              </a:rPr>
              <a:t/>
            </a:r>
            <a:br>
              <a:rPr lang="hr-HR" sz="2400" b="1" dirty="0" smtClean="0">
                <a:latin typeface="Century Gothic" panose="020B0502020202020204" pitchFamily="34" charset="0"/>
              </a:rPr>
            </a:br>
            <a:r>
              <a:rPr lang="hr-HR" sz="2400" b="1" dirty="0" smtClean="0">
                <a:latin typeface="Century Gothic" panose="020B0502020202020204" pitchFamily="34" charset="0"/>
              </a:rPr>
              <a:t/>
            </a:r>
            <a:br>
              <a:rPr lang="hr-HR" sz="2400" b="1" dirty="0" smtClean="0">
                <a:latin typeface="Century Gothic" panose="020B0502020202020204" pitchFamily="34" charset="0"/>
              </a:rPr>
            </a:br>
            <a:r>
              <a:rPr lang="hr-HR" sz="2400" dirty="0" smtClean="0">
                <a:latin typeface="Century Gothic" panose="020B0502020202020204" pitchFamily="34" charset="0"/>
              </a:rPr>
              <a:t>1.12.1. VRSTE </a:t>
            </a:r>
            <a:r>
              <a:rPr lang="hr-HR" sz="2400" dirty="0">
                <a:latin typeface="Century Gothic" panose="020B0502020202020204" pitchFamily="34" charset="0"/>
              </a:rPr>
              <a:t>TROŠKOVA</a:t>
            </a:r>
            <a:br>
              <a:rPr lang="hr-HR" sz="2400" dirty="0">
                <a:latin typeface="Century Gothic" panose="020B0502020202020204" pitchFamily="34" charset="0"/>
              </a:rPr>
            </a:br>
            <a:r>
              <a:rPr lang="hr-HR" sz="2400" dirty="0">
                <a:latin typeface="Century Gothic" panose="020B0502020202020204" pitchFamily="34" charset="0"/>
              </a:rPr>
              <a:t/>
            </a:r>
            <a:br>
              <a:rPr lang="hr-HR" sz="2400" dirty="0">
                <a:latin typeface="Century Gothic" panose="020B0502020202020204" pitchFamily="34" charset="0"/>
              </a:rPr>
            </a:br>
            <a:endParaRPr lang="hr-HR" sz="2400" dirty="0">
              <a:latin typeface="Century Gothic" panose="020B0502020202020204" pitchFamily="34" charset="0"/>
            </a:endParaRPr>
          </a:p>
        </p:txBody>
      </p:sp>
      <p:sp>
        <p:nvSpPr>
          <p:cNvPr id="5325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dirty="0" smtClean="0">
                <a:latin typeface="Calibri" pitchFamily="34" charset="0"/>
              </a:rPr>
              <a:t>FGAG Split 2014.</a:t>
            </a:r>
            <a:endParaRPr lang="en-US" altLang="sr-Latn-RS" sz="1400" dirty="0" smtClean="0">
              <a:latin typeface="Calibri" pitchFamily="34" charset="0"/>
            </a:endParaRPr>
          </a:p>
        </p:txBody>
      </p:sp>
      <p:sp>
        <p:nvSpPr>
          <p:cNvPr id="5325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32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0F38AE-AFA6-4D65-8228-00FED82812C3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3254" name="Content Placeholder 2"/>
          <p:cNvSpPr txBox="1">
            <a:spLocks/>
          </p:cNvSpPr>
          <p:nvPr/>
        </p:nvSpPr>
        <p:spPr bwMode="auto">
          <a:xfrm>
            <a:off x="454869" y="1270000"/>
            <a:ext cx="8229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buClr>
                <a:schemeClr val="tx1"/>
              </a:buClr>
              <a:buNone/>
            </a:pPr>
            <a:r>
              <a:rPr lang="hr-HR" altLang="sr-Latn-RS" sz="1600" b="1" dirty="0" smtClean="0">
                <a:latin typeface="Century Gothic" pitchFamily="34" charset="0"/>
              </a:rPr>
              <a:t> Industrijska proizvodnja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endParaRPr lang="hr-HR" sz="1600" b="1" dirty="0" smtClean="0">
              <a:latin typeface="Century Gothic" panose="020B0502020202020204" pitchFamily="34" charset="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endParaRPr lang="hr-HR" altLang="sr-Latn-RS" sz="1600" b="1" dirty="0" smtClean="0">
              <a:latin typeface="Century Gothic" pitchFamily="34" charset="0"/>
            </a:endParaRPr>
          </a:p>
        </p:txBody>
      </p:sp>
      <p:pic>
        <p:nvPicPr>
          <p:cNvPr id="9" name="Picture 7"/>
          <p:cNvPicPr/>
          <p:nvPr/>
        </p:nvPicPr>
        <p:blipFill rotWithShape="1">
          <a:blip r:embed="rId2" cstate="print"/>
          <a:srcRect l="3334" t="4016" r="2946" b="4271"/>
          <a:stretch/>
        </p:blipFill>
        <p:spPr bwMode="auto">
          <a:xfrm>
            <a:off x="1619672" y="1744922"/>
            <a:ext cx="6048672" cy="42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16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b="1" dirty="0" smtClean="0">
                <a:latin typeface="Century Gothic" panose="020B0502020202020204" pitchFamily="34" charset="0"/>
              </a:rPr>
              <a:t/>
            </a:r>
            <a:br>
              <a:rPr lang="hr-HR" sz="2400" b="1" dirty="0" smtClean="0">
                <a:latin typeface="Century Gothic" panose="020B0502020202020204" pitchFamily="34" charset="0"/>
              </a:rPr>
            </a:br>
            <a:r>
              <a:rPr lang="hr-HR" sz="2400" dirty="0" smtClean="0">
                <a:latin typeface="Century Gothic" panose="020B0502020202020204" pitchFamily="34" charset="0"/>
              </a:rPr>
              <a:t>1.12.2. PODJELA TROŠKOVA ZA POTREBE PRAKSE</a:t>
            </a:r>
            <a:r>
              <a:rPr lang="hr-HR" sz="2400" dirty="0">
                <a:latin typeface="Century Gothic" panose="020B0502020202020204" pitchFamily="34" charset="0"/>
              </a:rPr>
              <a:t/>
            </a:r>
            <a:br>
              <a:rPr lang="hr-HR" sz="2400" dirty="0">
                <a:latin typeface="Century Gothic" panose="020B0502020202020204" pitchFamily="34" charset="0"/>
              </a:rPr>
            </a:br>
            <a:endParaRPr lang="hr-HR" sz="2400" dirty="0">
              <a:latin typeface="Century Gothic" panose="020B0502020202020204" pitchFamily="34" charset="0"/>
            </a:endParaRPr>
          </a:p>
        </p:txBody>
      </p:sp>
      <p:sp>
        <p:nvSpPr>
          <p:cNvPr id="5427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427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0E32E7C-792D-4267-BD3E-C42D38B2E4F4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4278" name="Content Placeholder 2"/>
          <p:cNvSpPr txBox="1">
            <a:spLocks/>
          </p:cNvSpPr>
          <p:nvPr/>
        </p:nvSpPr>
        <p:spPr bwMode="auto">
          <a:xfrm>
            <a:off x="468313" y="1412875"/>
            <a:ext cx="8229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hr-HR" altLang="sr-Latn-RS" sz="1600" dirty="0">
                <a:latin typeface="Century Gothic" pitchFamily="34" charset="0"/>
              </a:rPr>
              <a:t>Za praktične svrhe podjela:</a:t>
            </a:r>
          </a:p>
          <a:p>
            <a:pPr eaLnBrk="1" hangingPunct="1">
              <a:buFontTx/>
              <a:buNone/>
            </a:pPr>
            <a:endParaRPr lang="hr-HR" altLang="sr-Latn-RS" sz="1600" dirty="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r>
              <a:rPr lang="hr-HR" altLang="sr-Latn-RS" sz="1600" b="1" dirty="0">
                <a:latin typeface="Century Gothic" pitchFamily="34" charset="0"/>
              </a:rPr>
              <a:t>1.   Po elementima radnog procesa</a:t>
            </a:r>
            <a:r>
              <a:rPr lang="hr-HR" altLang="sr-Latn-RS" sz="1600" dirty="0">
                <a:latin typeface="Century Gothic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hr-HR" altLang="sr-Latn-RS" sz="1600" dirty="0">
                <a:latin typeface="Century Gothic" pitchFamily="34" charset="0"/>
              </a:rPr>
              <a:t>      </a:t>
            </a:r>
            <a:r>
              <a:rPr lang="hr-HR" altLang="sr-Latn-RS" sz="1200" dirty="0">
                <a:latin typeface="Century Gothic" pitchFamily="34" charset="0"/>
              </a:rPr>
              <a:t>-troškovi sredstava za rad</a:t>
            </a:r>
          </a:p>
          <a:p>
            <a:pPr eaLnBrk="1" hangingPunct="1">
              <a:buFontTx/>
              <a:buNone/>
            </a:pPr>
            <a:r>
              <a:rPr lang="hr-HR" altLang="sr-Latn-RS" sz="1200" dirty="0">
                <a:latin typeface="Century Gothic" pitchFamily="34" charset="0"/>
              </a:rPr>
              <a:t>        - troškovi predmeta rada</a:t>
            </a:r>
          </a:p>
          <a:p>
            <a:pPr eaLnBrk="1" hangingPunct="1">
              <a:buFontTx/>
              <a:buNone/>
            </a:pPr>
            <a:r>
              <a:rPr lang="hr-HR" altLang="sr-Latn-RS" sz="1200" dirty="0">
                <a:latin typeface="Century Gothic" pitchFamily="34" charset="0"/>
              </a:rPr>
              <a:t>        - troškovi rada</a:t>
            </a:r>
          </a:p>
          <a:p>
            <a:pPr eaLnBrk="1" hangingPunct="1">
              <a:buFontTx/>
              <a:buNone/>
            </a:pPr>
            <a:r>
              <a:rPr lang="hr-HR" altLang="sr-Latn-RS" sz="1200" dirty="0">
                <a:latin typeface="Century Gothic" pitchFamily="34" charset="0"/>
              </a:rPr>
              <a:t>        - ostali troškovi</a:t>
            </a:r>
          </a:p>
          <a:p>
            <a:pPr eaLnBrk="1" hangingPunct="1">
              <a:buFontTx/>
              <a:buNone/>
            </a:pPr>
            <a:endParaRPr lang="hr-HR" altLang="sr-Latn-RS" sz="1600" dirty="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r>
              <a:rPr lang="hr-HR" altLang="sr-Latn-RS" sz="1600" b="1" dirty="0">
                <a:latin typeface="Century Gothic" pitchFamily="34" charset="0"/>
              </a:rPr>
              <a:t>2.   Podjela troškova po nastanku i obračunu </a:t>
            </a:r>
          </a:p>
          <a:p>
            <a:pPr eaLnBrk="1" hangingPunct="1">
              <a:buFontTx/>
              <a:buNone/>
            </a:pPr>
            <a:r>
              <a:rPr lang="hr-HR" altLang="sr-Latn-RS" sz="1600" b="1" dirty="0">
                <a:latin typeface="Century Gothic" pitchFamily="34" charset="0"/>
              </a:rPr>
              <a:t>      </a:t>
            </a:r>
            <a:r>
              <a:rPr lang="hr-HR" altLang="sr-Latn-RS" sz="1200" dirty="0" smtClean="0">
                <a:latin typeface="Century Gothic" pitchFamily="34" charset="0"/>
              </a:rPr>
              <a:t>pojedinačni; direktni troškovi – materijali, amortizacija, plaće...</a:t>
            </a:r>
          </a:p>
          <a:p>
            <a:pPr eaLnBrk="1" hangingPunct="1">
              <a:buFontTx/>
              <a:buNone/>
            </a:pPr>
            <a:r>
              <a:rPr lang="hr-HR" altLang="sr-Latn-RS" sz="1200" dirty="0" smtClean="0">
                <a:latin typeface="Century Gothic" pitchFamily="34" charset="0"/>
              </a:rPr>
              <a:t>        opći; </a:t>
            </a:r>
            <a:r>
              <a:rPr lang="hr-HR" altLang="sr-Latn-RS" sz="1200" dirty="0">
                <a:latin typeface="Century Gothic" pitchFamily="34" charset="0"/>
              </a:rPr>
              <a:t>zajednički </a:t>
            </a:r>
            <a:r>
              <a:rPr lang="hr-HR" altLang="sr-Latn-RS" sz="1200" dirty="0" smtClean="0">
                <a:latin typeface="Century Gothic" pitchFamily="34" charset="0"/>
              </a:rPr>
              <a:t>troškovi -  opći troškovi  izvedbe (OTI)</a:t>
            </a:r>
          </a:p>
          <a:p>
            <a:pPr eaLnBrk="1" hangingPunct="1">
              <a:buFontTx/>
              <a:buNone/>
            </a:pPr>
            <a:r>
              <a:rPr lang="hr-HR" altLang="sr-Latn-RS" sz="1200" dirty="0">
                <a:latin typeface="Century Gothic" pitchFamily="34" charset="0"/>
              </a:rPr>
              <a:t> </a:t>
            </a:r>
            <a:r>
              <a:rPr lang="hr-HR" altLang="sr-Latn-RS" sz="1200" dirty="0" smtClean="0">
                <a:latin typeface="Century Gothic" pitchFamily="34" charset="0"/>
              </a:rPr>
              <a:t>                	 	          opći troškovi  uprave i prodaje (OTUP)</a:t>
            </a:r>
          </a:p>
          <a:p>
            <a:pPr eaLnBrk="1" hangingPunct="1">
              <a:buFontTx/>
              <a:buNone/>
            </a:pPr>
            <a:r>
              <a:rPr lang="hr-HR" altLang="sr-Latn-RS" sz="1200" b="1" dirty="0">
                <a:latin typeface="Century Gothic" pitchFamily="34" charset="0"/>
              </a:rPr>
              <a:t>	</a:t>
            </a:r>
            <a:r>
              <a:rPr lang="hr-HR" altLang="sr-Latn-RS" sz="1200" b="1" dirty="0" smtClean="0">
                <a:latin typeface="Century Gothic" pitchFamily="34" charset="0"/>
              </a:rPr>
              <a:t>		</a:t>
            </a:r>
            <a:endParaRPr lang="hr-HR" altLang="sr-Latn-RS" sz="1600" b="1" dirty="0">
              <a:latin typeface="Century Gothic" pitchFamily="34" charset="0"/>
            </a:endParaRPr>
          </a:p>
        </p:txBody>
      </p:sp>
      <p:pic>
        <p:nvPicPr>
          <p:cNvPr id="54279" name="Picture 2" descr="I:\16633395-abstract-word-cloud-for-engineering-economics-with-related-tags-and-ter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220" y="1410562"/>
            <a:ext cx="3073580" cy="302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12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FGAG Split 2014.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Planiranje graditeljskih investicija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844E4-766C-427D-8AC2-A10972B6EF8D}" type="slidenum">
              <a:rPr lang="hr-HR" smtClean="0"/>
              <a:pPr>
                <a:defRPr/>
              </a:pPr>
              <a:t>49</a:t>
            </a:fld>
            <a:endParaRPr lang="hr-HR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024" y="1844824"/>
            <a:ext cx="4225681" cy="322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654" y="1844824"/>
            <a:ext cx="4323336" cy="322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b="1" dirty="0" smtClean="0">
                <a:latin typeface="Century Gothic" panose="020B0502020202020204" pitchFamily="34" charset="0"/>
              </a:rPr>
              <a:t/>
            </a:r>
            <a:br>
              <a:rPr lang="hr-HR" sz="2400" b="1" dirty="0" smtClean="0">
                <a:latin typeface="Century Gothic" panose="020B0502020202020204" pitchFamily="34" charset="0"/>
              </a:rPr>
            </a:br>
            <a:r>
              <a:rPr lang="hr-HR" sz="2400" dirty="0" smtClean="0">
                <a:latin typeface="Century Gothic" panose="020B0502020202020204" pitchFamily="34" charset="0"/>
              </a:rPr>
              <a:t>1.12.2. PODJELA TROŠKOVA ZA POTREBE PRAKSE</a:t>
            </a:r>
            <a:r>
              <a:rPr lang="hr-HR" sz="2400" dirty="0">
                <a:latin typeface="Century Gothic" panose="020B0502020202020204" pitchFamily="34" charset="0"/>
              </a:rPr>
              <a:t/>
            </a:r>
            <a:br>
              <a:rPr lang="hr-HR" sz="2400" dirty="0">
                <a:latin typeface="Century Gothic" panose="020B0502020202020204" pitchFamily="34" charset="0"/>
              </a:rPr>
            </a:br>
            <a:endParaRPr lang="hr-H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1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868362"/>
          </a:xfrm>
        </p:spPr>
        <p:txBody>
          <a:bodyPr/>
          <a:lstStyle/>
          <a:p>
            <a:pPr eaLnBrk="1" hangingPunct="1"/>
            <a:r>
              <a:rPr lang="hr-HR" altLang="sr-Latn-RS" sz="2800" smtClean="0"/>
              <a:t>Sadržaj izlaganja</a:t>
            </a:r>
          </a:p>
        </p:txBody>
      </p:sp>
      <p:sp>
        <p:nvSpPr>
          <p:cNvPr id="2048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048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204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FDCBB6-29C1-4114-89E2-5B374B4FDE0F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0486" name="Content Placeholder 1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r-HR" altLang="sr-Latn-RS" sz="2000" dirty="0"/>
              <a:t>7</a:t>
            </a:r>
            <a:r>
              <a:rPr lang="hr-HR" altLang="sr-Latn-RS" sz="2000" dirty="0" smtClean="0"/>
              <a:t>.    PRODUKTIVNOST</a:t>
            </a:r>
          </a:p>
          <a:p>
            <a:pPr marL="0" indent="0">
              <a:buFontTx/>
              <a:buNone/>
            </a:pPr>
            <a:r>
              <a:rPr lang="hr-HR" altLang="sr-Latn-RS" sz="2000" dirty="0"/>
              <a:t>8</a:t>
            </a:r>
            <a:r>
              <a:rPr lang="hr-HR" altLang="sr-Latn-RS" sz="2000" dirty="0" smtClean="0"/>
              <a:t>.    EKONOMIČNOST</a:t>
            </a:r>
          </a:p>
          <a:p>
            <a:pPr marL="0" indent="0">
              <a:buFontTx/>
              <a:buNone/>
            </a:pPr>
            <a:r>
              <a:rPr lang="hr-HR" altLang="sr-Latn-RS" sz="2000" dirty="0"/>
              <a:t>9</a:t>
            </a:r>
            <a:r>
              <a:rPr lang="hr-HR" altLang="sr-Latn-RS" sz="2000" dirty="0" smtClean="0"/>
              <a:t>.    RENTABILNOST</a:t>
            </a:r>
          </a:p>
          <a:p>
            <a:pPr marL="457200" indent="-457200">
              <a:buFontTx/>
              <a:buAutoNum type="arabicPeriod" startAt="10"/>
            </a:pPr>
            <a:r>
              <a:rPr lang="hr-HR" altLang="sr-Latn-RS" sz="2000" dirty="0" smtClean="0"/>
              <a:t>LIKVIDNOST</a:t>
            </a:r>
          </a:p>
          <a:p>
            <a:pPr marL="457200" indent="-457200">
              <a:buFontTx/>
              <a:buAutoNum type="arabicPeriod" startAt="10"/>
            </a:pPr>
            <a:r>
              <a:rPr lang="hr-HR" altLang="sr-Latn-RS" sz="2000" dirty="0" smtClean="0"/>
              <a:t>ODNOS RENTABILNOSTI I LIKVIDNOSTI</a:t>
            </a:r>
          </a:p>
          <a:p>
            <a:pPr marL="457200" indent="-457200">
              <a:buFontTx/>
              <a:buAutoNum type="arabicPeriod" startAt="10"/>
            </a:pPr>
            <a:r>
              <a:rPr lang="hr-HR" altLang="sr-Latn-RS" sz="2000" dirty="0"/>
              <a:t>UTROŠCI I TROŠKOVI GRAĐEVINSKOG </a:t>
            </a:r>
            <a:br>
              <a:rPr lang="hr-HR" altLang="sr-Latn-RS" sz="2000" dirty="0"/>
            </a:br>
            <a:r>
              <a:rPr lang="hr-HR" altLang="sr-Latn-RS" sz="2000" dirty="0" smtClean="0"/>
              <a:t>POSLOVANJA</a:t>
            </a:r>
          </a:p>
          <a:p>
            <a:pPr marL="0" indent="0">
              <a:buFontTx/>
              <a:buNone/>
            </a:pPr>
            <a:endParaRPr lang="hr-HR" altLang="sr-Latn-R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FGAG Split 2014.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Planiranje graditeljskih investicija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844E4-766C-427D-8AC2-A10972B6EF8D}" type="slidenum">
              <a:rPr lang="hr-HR" smtClean="0"/>
              <a:pPr>
                <a:defRPr/>
              </a:pPr>
              <a:t>50</a:t>
            </a:fld>
            <a:endParaRPr lang="hr-H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b="1" dirty="0" smtClean="0">
                <a:latin typeface="Century Gothic" panose="020B0502020202020204" pitchFamily="34" charset="0"/>
              </a:rPr>
              <a:t/>
            </a:r>
            <a:br>
              <a:rPr lang="hr-HR" sz="2400" b="1" dirty="0" smtClean="0">
                <a:latin typeface="Century Gothic" panose="020B0502020202020204" pitchFamily="34" charset="0"/>
              </a:rPr>
            </a:br>
            <a:r>
              <a:rPr lang="hr-HR" sz="2400" dirty="0" smtClean="0">
                <a:latin typeface="Century Gothic" panose="020B0502020202020204" pitchFamily="34" charset="0"/>
              </a:rPr>
              <a:t>1.12.2. PODJELA TROŠKOVA ZA POTREBE PRAKSE</a:t>
            </a:r>
            <a:r>
              <a:rPr lang="hr-HR" sz="2400" dirty="0">
                <a:latin typeface="Century Gothic" panose="020B0502020202020204" pitchFamily="34" charset="0"/>
              </a:rPr>
              <a:t/>
            </a:r>
            <a:br>
              <a:rPr lang="hr-HR" sz="2400" dirty="0">
                <a:latin typeface="Century Gothic" panose="020B0502020202020204" pitchFamily="34" charset="0"/>
              </a:rPr>
            </a:br>
            <a:endParaRPr lang="hr-HR" sz="2400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8313" y="1412875"/>
            <a:ext cx="8229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hr-HR" altLang="sr-Latn-RS" sz="1600" dirty="0">
                <a:latin typeface="Century Gothic" pitchFamily="34" charset="0"/>
              </a:rPr>
              <a:t>Za praktične svrhe podjela:</a:t>
            </a:r>
          </a:p>
          <a:p>
            <a:pPr eaLnBrk="1" hangingPunct="1">
              <a:buFontTx/>
              <a:buNone/>
            </a:pPr>
            <a:endParaRPr lang="hr-HR" altLang="sr-Latn-RS" sz="1600" dirty="0">
              <a:latin typeface="Century Gothic" pitchFamily="34" charset="0"/>
            </a:endParaRPr>
          </a:p>
          <a:p>
            <a:pPr eaLnBrk="1" hangingPunct="1">
              <a:buFontTx/>
              <a:buAutoNum type="arabicPeriod" startAt="3"/>
            </a:pPr>
            <a:r>
              <a:rPr lang="hr-HR" altLang="sr-Latn-RS" sz="1600" b="1" dirty="0" smtClean="0">
                <a:latin typeface="Century Gothic" pitchFamily="34" charset="0"/>
              </a:rPr>
              <a:t>Podjela </a:t>
            </a:r>
            <a:r>
              <a:rPr lang="hr-HR" altLang="sr-Latn-RS" sz="1600" b="1" dirty="0">
                <a:latin typeface="Century Gothic" pitchFamily="34" charset="0"/>
              </a:rPr>
              <a:t>prema dinamici proizvodnje </a:t>
            </a:r>
          </a:p>
          <a:p>
            <a:pPr eaLnBrk="1" hangingPunct="1">
              <a:buNone/>
            </a:pPr>
            <a:r>
              <a:rPr lang="hr-HR" altLang="sr-Latn-RS" sz="1600" b="1" dirty="0">
                <a:latin typeface="Century Gothic" pitchFamily="34" charset="0"/>
              </a:rPr>
              <a:t>      </a:t>
            </a:r>
            <a:r>
              <a:rPr lang="hr-HR" altLang="sr-Latn-RS" sz="1200" dirty="0" smtClean="0">
                <a:latin typeface="Century Gothic" pitchFamily="34" charset="0"/>
              </a:rPr>
              <a:t>apsolutni fiksni troškovi – apsolutno ne promjenjivi</a:t>
            </a:r>
          </a:p>
          <a:p>
            <a:pPr eaLnBrk="1" hangingPunct="1">
              <a:buFontTx/>
              <a:buNone/>
            </a:pPr>
            <a:r>
              <a:rPr lang="hr-HR" altLang="sr-Latn-RS" sz="1200" dirty="0">
                <a:latin typeface="Century Gothic" pitchFamily="34" charset="0"/>
              </a:rPr>
              <a:t> </a:t>
            </a:r>
            <a:r>
              <a:rPr lang="hr-HR" altLang="sr-Latn-RS" sz="1200" dirty="0" smtClean="0">
                <a:latin typeface="Century Gothic" pitchFamily="34" charset="0"/>
              </a:rPr>
              <a:t>       relativni </a:t>
            </a:r>
            <a:r>
              <a:rPr lang="hr-HR" altLang="sr-Latn-RS" sz="1200" dirty="0">
                <a:latin typeface="Century Gothic" pitchFamily="34" charset="0"/>
              </a:rPr>
              <a:t>fiksni </a:t>
            </a:r>
            <a:r>
              <a:rPr lang="hr-HR" altLang="sr-Latn-RS" sz="1200" dirty="0" smtClean="0">
                <a:latin typeface="Century Gothic" pitchFamily="34" charset="0"/>
              </a:rPr>
              <a:t>troškovi – promjenjivi samo u pojedinim situacijama</a:t>
            </a:r>
          </a:p>
          <a:p>
            <a:pPr eaLnBrk="1" hangingPunct="1">
              <a:buFontTx/>
              <a:buNone/>
            </a:pPr>
            <a:r>
              <a:rPr lang="hr-HR" altLang="sr-Latn-RS" sz="1200" dirty="0">
                <a:latin typeface="Century Gothic" pitchFamily="34" charset="0"/>
              </a:rPr>
              <a:t> </a:t>
            </a:r>
            <a:r>
              <a:rPr lang="hr-HR" altLang="sr-Latn-RS" sz="1200" dirty="0" smtClean="0">
                <a:latin typeface="Century Gothic" pitchFamily="34" charset="0"/>
              </a:rPr>
              <a:t>       varijabilni troškovi – mogu se stalno kretati</a:t>
            </a:r>
            <a:endParaRPr lang="hr-HR" altLang="sr-Latn-RS" sz="1200" dirty="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r>
              <a:rPr lang="hr-HR" altLang="sr-Latn-RS" sz="1600" b="1" dirty="0">
                <a:latin typeface="Century Gothic" pitchFamily="34" charset="0"/>
              </a:rPr>
              <a:t>4.   Podjela ukupnih troškova prema funkcijama na koje se odnose </a:t>
            </a:r>
          </a:p>
          <a:p>
            <a:pPr eaLnBrk="1" hangingPunct="1">
              <a:buFontTx/>
              <a:buNone/>
            </a:pPr>
            <a:r>
              <a:rPr lang="hr-HR" altLang="sr-Latn-RS" sz="1500" b="1" dirty="0">
                <a:latin typeface="Century Gothic" pitchFamily="34" charset="0"/>
              </a:rPr>
              <a:t>      </a:t>
            </a:r>
            <a:r>
              <a:rPr lang="hr-HR" altLang="sr-Latn-RS" sz="1200" dirty="0">
                <a:latin typeface="Century Gothic" pitchFamily="34" charset="0"/>
              </a:rPr>
              <a:t>(proizvodni, upravni, razvojni, prodajni troškovi)</a:t>
            </a:r>
          </a:p>
          <a:p>
            <a:pPr eaLnBrk="1" hangingPunct="1">
              <a:buFontTx/>
              <a:buAutoNum type="arabicPeriod" startAt="5"/>
            </a:pPr>
            <a:r>
              <a:rPr lang="hr-HR" altLang="sr-Latn-RS" sz="1600" b="1" dirty="0">
                <a:latin typeface="Century Gothic" pitchFamily="34" charset="0"/>
              </a:rPr>
              <a:t>Podjela ukupnih troškova prema njihovoj kompoziciji  </a:t>
            </a:r>
            <a:r>
              <a:rPr lang="hr-HR" altLang="sr-Latn-RS" sz="1200" dirty="0">
                <a:latin typeface="Century Gothic" pitchFamily="34" charset="0"/>
              </a:rPr>
              <a:t>(elementarni i složeni troškovi)</a:t>
            </a:r>
          </a:p>
        </p:txBody>
      </p:sp>
    </p:spTree>
    <p:extLst>
      <p:ext uri="{BB962C8B-B14F-4D97-AF65-F5344CB8AC3E}">
        <p14:creationId xmlns:p14="http://schemas.microsoft.com/office/powerpoint/2010/main" val="299143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FGAG Split 2014.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Planiranje graditeljskih investicija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844E4-766C-427D-8AC2-A10972B6EF8D}" type="slidenum">
              <a:rPr lang="hr-HR" smtClean="0"/>
              <a:pPr>
                <a:defRPr/>
              </a:pPr>
              <a:t>51</a:t>
            </a:fld>
            <a:endParaRPr lang="hr-H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b="1" dirty="0" smtClean="0">
                <a:latin typeface="Century Gothic" panose="020B0502020202020204" pitchFamily="34" charset="0"/>
              </a:rPr>
              <a:t/>
            </a:r>
            <a:br>
              <a:rPr lang="hr-HR" sz="2400" b="1" dirty="0" smtClean="0">
                <a:latin typeface="Century Gothic" panose="020B0502020202020204" pitchFamily="34" charset="0"/>
              </a:rPr>
            </a:br>
            <a:r>
              <a:rPr lang="hr-HR" sz="2400" dirty="0" smtClean="0">
                <a:latin typeface="Century Gothic" panose="020B0502020202020204" pitchFamily="34" charset="0"/>
              </a:rPr>
              <a:t>1.12.2. PODJELA TROŠKOVA ZA POTREBE PRAKSE</a:t>
            </a:r>
            <a:r>
              <a:rPr lang="hr-HR" sz="2400" dirty="0">
                <a:latin typeface="Century Gothic" panose="020B0502020202020204" pitchFamily="34" charset="0"/>
              </a:rPr>
              <a:t/>
            </a:r>
            <a:br>
              <a:rPr lang="hr-HR" sz="2400" dirty="0">
                <a:latin typeface="Century Gothic" panose="020B0502020202020204" pitchFamily="34" charset="0"/>
              </a:rPr>
            </a:br>
            <a:endParaRPr lang="hr-HR" sz="2400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468313" y="1412875"/>
                <a:ext cx="8229600" cy="4679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hr-HR" altLang="sr-Latn-RS" sz="1600" b="1" dirty="0" smtClean="0">
                    <a:latin typeface="Century Gothic" pitchFamily="34" charset="0"/>
                  </a:rPr>
                  <a:t>Linearna funkcija troška</a:t>
                </a:r>
              </a:p>
              <a:p>
                <a:pPr eaLnBrk="1" hangingPunct="1">
                  <a:buFontTx/>
                  <a:buNone/>
                </a:pPr>
                <a:endParaRPr lang="hr-HR" altLang="sr-Latn-RS" sz="1600" dirty="0">
                  <a:latin typeface="Century Gothic" pitchFamily="34" charset="0"/>
                </a:endParaRPr>
              </a:p>
              <a:p>
                <a:pPr>
                  <a:buNone/>
                </a:pPr>
                <a:r>
                  <a:rPr lang="hr-HR" sz="1200" dirty="0">
                    <a:latin typeface="Century Gothic" panose="020B0502020202020204" pitchFamily="34" charset="0"/>
                  </a:rPr>
                  <a:t>Ukupni troškovi: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sz="1200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hr-HR" sz="1200" b="1" i="1">
                            <a:latin typeface="Cambria Math"/>
                          </a:rPr>
                          <m:t>𝒖</m:t>
                        </m:r>
                      </m:sub>
                    </m:sSub>
                    <m:r>
                      <a:rPr lang="hr-HR" sz="1200" b="1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hr-HR" sz="1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sz="1200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hr-HR" sz="1200" b="1" i="1">
                            <a:latin typeface="Cambria Math"/>
                          </a:rPr>
                          <m:t>𝒇</m:t>
                        </m:r>
                      </m:sub>
                    </m:sSub>
                    <m:r>
                      <a:rPr lang="hr-HR" sz="12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hr-HR" sz="1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sz="1200" b="1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hr-HR" sz="1200" b="1" i="1">
                            <a:latin typeface="Cambria Math"/>
                          </a:rPr>
                          <m:t>𝒑</m:t>
                        </m:r>
                      </m:sub>
                    </m:sSub>
                  </m:oMath>
                </a14:m>
                <a:endParaRPr lang="hr-HR" sz="1200" b="1" dirty="0">
                  <a:latin typeface="Century Gothic" panose="020B0502020202020204" pitchFamily="34" charset="0"/>
                </a:endParaRPr>
              </a:p>
              <a:p>
                <a:pPr>
                  <a:buNone/>
                </a:pPr>
                <a:r>
                  <a:rPr lang="hr-HR" sz="1200" dirty="0">
                    <a:latin typeface="Century Gothic" panose="020B0502020202020204" pitchFamily="34" charset="0"/>
                  </a:rPr>
                  <a:t>Tf = Fiksni trošak, </a:t>
                </a:r>
              </a:p>
              <a:p>
                <a:pPr>
                  <a:buNone/>
                </a:pPr>
                <a:r>
                  <a:rPr lang="hr-HR" sz="1200" dirty="0">
                    <a:latin typeface="Century Gothic" panose="020B0502020202020204" pitchFamily="34" charset="0"/>
                  </a:rPr>
                  <a:t>Tp = Proporcionalni trošak</a:t>
                </a:r>
              </a:p>
              <a:p>
                <a:pPr>
                  <a:buNone/>
                </a:pPr>
                <a:r>
                  <a:rPr lang="hr-HR" sz="1200" dirty="0">
                    <a:latin typeface="Century Gothic" panose="020B0502020202020204" pitchFamily="34" charset="0"/>
                  </a:rPr>
                  <a:t>Prosječni fiksni troškovi:  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sz="1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hr-HR" sz="1200" i="1">
                            <a:latin typeface="Cambria Math"/>
                          </a:rPr>
                          <m:t>𝑓</m:t>
                        </m:r>
                        <m:r>
                          <a:rPr lang="hr-HR" sz="1200" i="1">
                            <a:latin typeface="Cambria Math"/>
                          </a:rPr>
                          <m:t>  </m:t>
                        </m:r>
                      </m:sub>
                    </m:sSub>
                    <m:r>
                      <a:rPr lang="hr-HR" sz="1200" i="1">
                        <a:latin typeface="Cambria Math"/>
                      </a:rPr>
                      <m:t>=</m:t>
                    </m:r>
                    <m:r>
                      <a:rPr lang="hr-HR" sz="1200" i="1">
                        <a:latin typeface="Cambria Math"/>
                      </a:rPr>
                      <m:t>𝑡𝑔</m:t>
                    </m:r>
                    <m:r>
                      <a:rPr lang="hr-HR" sz="1200" i="1">
                        <a:latin typeface="Cambria Math"/>
                      </a:rPr>
                      <m:t> </m:t>
                    </m:r>
                    <m:r>
                      <a:rPr lang="hr-HR" sz="1200" i="1">
                        <a:latin typeface="Cambria Math"/>
                      </a:rPr>
                      <m:t>𝛼</m:t>
                    </m:r>
                    <m:r>
                      <a:rPr lang="hr-HR" sz="1200" i="1">
                        <a:latin typeface="Cambria Math"/>
                      </a:rPr>
                      <m:t> </m:t>
                    </m:r>
                  </m:oMath>
                </a14:m>
                <a:r>
                  <a:rPr lang="hr-HR" sz="1200" dirty="0">
                    <a:latin typeface="Century Gothic" panose="020B0502020202020204" pitchFamily="34" charset="0"/>
                  </a:rPr>
                  <a:t>  ;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sz="1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hr-HR" sz="1200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hr-HR" sz="12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hr-HR" sz="1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12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hr-HR" sz="12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hr-HR" sz="12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hr-HR" sz="1200" dirty="0">
                  <a:latin typeface="Century Gothic" panose="020B0502020202020204" pitchFamily="34" charset="0"/>
                </a:endParaRPr>
              </a:p>
              <a:p>
                <a:pPr>
                  <a:buNone/>
                </a:pPr>
                <a:r>
                  <a:rPr lang="hr-HR" sz="1200" dirty="0">
                    <a:latin typeface="Century Gothic" panose="020B0502020202020204" pitchFamily="34" charset="0"/>
                  </a:rPr>
                  <a:t>Prosječni proporcionalni troškovi: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sz="1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hr-HR" sz="12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hr-HR" sz="1200" i="1">
                        <a:latin typeface="Cambria Math"/>
                      </a:rPr>
                      <m:t>=</m:t>
                    </m:r>
                    <m:r>
                      <a:rPr lang="hr-HR" sz="1200" i="1">
                        <a:latin typeface="Cambria Math"/>
                      </a:rPr>
                      <m:t>𝑡𝑔</m:t>
                    </m:r>
                    <m:r>
                      <a:rPr lang="hr-HR" sz="1200" i="1">
                        <a:latin typeface="Cambria Math"/>
                      </a:rPr>
                      <m:t>𝛽</m:t>
                    </m:r>
                  </m:oMath>
                </a14:m>
                <a:r>
                  <a:rPr lang="hr-HR" sz="1200" dirty="0">
                    <a:latin typeface="Century Gothic" panose="020B0502020202020204" pitchFamily="34" charset="0"/>
                  </a:rPr>
                  <a:t>   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sz="1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hr-HR" sz="12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hr-HR" sz="12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hr-HR" sz="1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12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hr-HR" sz="12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hr-HR" sz="12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hr-HR" sz="1200" dirty="0">
                  <a:latin typeface="Century Gothic" panose="020B0502020202020204" pitchFamily="34" charset="0"/>
                </a:endParaRPr>
              </a:p>
              <a:p>
                <a:pPr>
                  <a:buNone/>
                </a:pPr>
                <a:r>
                  <a:rPr lang="hr-HR" sz="1600" b="1" dirty="0">
                    <a:latin typeface="Century Gothic" panose="020B0502020202020204" pitchFamily="34" charset="0"/>
                  </a:rPr>
                  <a:t>Prosječni ukupni troškovi: </a:t>
                </a:r>
                <a:endParaRPr lang="hr-HR" sz="1600" dirty="0">
                  <a:latin typeface="Century Gothic" panose="020B0502020202020204" pitchFamily="34" charset="0"/>
                </a:endParaRPr>
              </a:p>
              <a:p>
                <a:pPr>
                  <a:buNone/>
                </a:pPr>
                <a:r>
                  <a:rPr lang="hr-HR" sz="1600" b="1" dirty="0"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sz="1600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hr-HR" sz="1600" b="1" i="1">
                            <a:latin typeface="Cambria Math"/>
                          </a:rPr>
                          <m:t>𝒖</m:t>
                        </m:r>
                      </m:sub>
                    </m:sSub>
                    <m:r>
                      <a:rPr lang="hr-HR" sz="1600" b="1" i="1">
                        <a:latin typeface="Cambria Math"/>
                      </a:rPr>
                      <m:t>=</m:t>
                    </m:r>
                    <m:r>
                      <a:rPr lang="hr-HR" sz="1600" b="1" i="1">
                        <a:latin typeface="Cambria Math"/>
                      </a:rPr>
                      <m:t>𝒕𝒈</m:t>
                    </m:r>
                    <m:r>
                      <a:rPr lang="hr-HR" sz="1600" b="1" i="1">
                        <a:latin typeface="Cambria Math"/>
                      </a:rPr>
                      <m:t> </m:t>
                    </m:r>
                    <m:r>
                      <a:rPr lang="hr-HR" sz="1600" b="1" i="1">
                        <a:latin typeface="Cambria Math"/>
                      </a:rPr>
                      <m:t>𝜸</m:t>
                    </m:r>
                    <m:r>
                      <a:rPr lang="hr-HR" sz="1600" b="1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hr-HR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sz="1600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hr-HR" sz="1600" b="1" i="1">
                            <a:latin typeface="Cambria Math"/>
                          </a:rPr>
                          <m:t>𝒇</m:t>
                        </m:r>
                      </m:sub>
                    </m:sSub>
                    <m:r>
                      <a:rPr lang="hr-HR" sz="16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hr-HR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sz="1600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hr-HR" sz="1600" b="1" i="1">
                            <a:latin typeface="Cambria Math"/>
                          </a:rPr>
                          <m:t>𝒑</m:t>
                        </m:r>
                        <m:r>
                          <a:rPr lang="hr-HR" sz="1600" b="1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hr-HR" sz="1600" b="1" i="1">
                        <a:latin typeface="Cambria Math"/>
                      </a:rPr>
                      <m:t>=  </m:t>
                    </m:r>
                    <m:f>
                      <m:fPr>
                        <m:ctrlPr>
                          <a:rPr lang="hr-HR" sz="16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16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1600" b="1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hr-HR" sz="1600" b="1" i="1">
                                <a:latin typeface="Cambria Math"/>
                              </a:rPr>
                              <m:t>𝒇</m:t>
                            </m:r>
                          </m:sub>
                        </m:sSub>
                      </m:num>
                      <m:den>
                        <m:r>
                          <a:rPr lang="hr-HR" sz="1600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hr-HR" sz="16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hr-HR" sz="16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16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1600" b="1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hr-HR" sz="1600" b="1" i="1"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num>
                      <m:den>
                        <m:r>
                          <a:rPr lang="hr-HR" sz="1600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hr-HR" sz="16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sz="16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16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1600" b="1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hr-HR" sz="1600" b="1" i="1">
                                <a:latin typeface="Cambria Math"/>
                              </a:rPr>
                              <m:t>𝒖</m:t>
                            </m:r>
                          </m:sub>
                        </m:sSub>
                      </m:num>
                      <m:den>
                        <m:r>
                          <a:rPr lang="hr-HR" sz="16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hr-HR" sz="1600" dirty="0">
                  <a:latin typeface="Century Gothic" panose="020B0502020202020204" pitchFamily="34" charset="0"/>
                </a:endParaRPr>
              </a:p>
              <a:p>
                <a:pPr>
                  <a:buNone/>
                </a:pPr>
                <a:r>
                  <a:rPr lang="hr-HR" sz="1600" b="1" dirty="0">
                    <a:latin typeface="Century Gothic" panose="020B0502020202020204" pitchFamily="34" charset="0"/>
                  </a:rPr>
                  <a:t> </a:t>
                </a:r>
                <a:endParaRPr lang="hr-HR" sz="1600" dirty="0">
                  <a:latin typeface="Century Gothic" panose="020B0502020202020204" pitchFamily="34" charset="0"/>
                </a:endParaRPr>
              </a:p>
              <a:p>
                <a:pPr>
                  <a:buNone/>
                </a:pPr>
                <a:r>
                  <a:rPr lang="hr-HR" sz="1600" b="1" dirty="0" smtClean="0">
                    <a:latin typeface="Century Gothic" panose="020B0502020202020204" pitchFamily="34" charset="0"/>
                  </a:rPr>
                  <a:t>Linearna funkcija prihoda</a:t>
                </a:r>
                <a:endParaRPr lang="hr-HR" sz="1600" dirty="0">
                  <a:latin typeface="Century Gothic" panose="020B0502020202020204" pitchFamily="34" charset="0"/>
                </a:endParaRPr>
              </a:p>
              <a:p>
                <a:pPr eaLnBrk="1" hangingPunct="1">
                  <a:buFontTx/>
                  <a:buNone/>
                </a:pPr>
                <a:endParaRPr lang="hr-HR" altLang="sr-Latn-RS" sz="1200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412875"/>
                <a:ext cx="8229600" cy="4679950"/>
              </a:xfrm>
              <a:prstGeom prst="rect">
                <a:avLst/>
              </a:prstGeom>
              <a:blipFill rotWithShape="1">
                <a:blip r:embed="rId2"/>
                <a:stretch>
                  <a:fillRect l="-444" t="-3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3174" y="1284128"/>
            <a:ext cx="2842718" cy="215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3173" y="3518852"/>
            <a:ext cx="2842719" cy="214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167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FGAG Split 2014.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Planiranje graditeljskih investicija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844E4-766C-427D-8AC2-A10972B6EF8D}" type="slidenum">
              <a:rPr lang="hr-HR" smtClean="0"/>
              <a:pPr>
                <a:defRPr/>
              </a:pPr>
              <a:t>52</a:t>
            </a:fld>
            <a:endParaRPr lang="hr-H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b="1" dirty="0" smtClean="0">
                <a:latin typeface="Century Gothic" panose="020B0502020202020204" pitchFamily="34" charset="0"/>
              </a:rPr>
              <a:t/>
            </a:r>
            <a:br>
              <a:rPr lang="hr-HR" sz="2400" b="1" dirty="0" smtClean="0">
                <a:latin typeface="Century Gothic" panose="020B0502020202020204" pitchFamily="34" charset="0"/>
              </a:rPr>
            </a:br>
            <a:r>
              <a:rPr lang="hr-HR" sz="2400" dirty="0" smtClean="0">
                <a:latin typeface="Century Gothic" panose="020B0502020202020204" pitchFamily="34" charset="0"/>
              </a:rPr>
              <a:t>1.12.2. PODJELA TROŠKOVA ZA POTREBE PRAKSE</a:t>
            </a:r>
            <a:r>
              <a:rPr lang="hr-HR" sz="2400" dirty="0">
                <a:latin typeface="Century Gothic" panose="020B0502020202020204" pitchFamily="34" charset="0"/>
              </a:rPr>
              <a:t/>
            </a:r>
            <a:br>
              <a:rPr lang="hr-HR" sz="2400" dirty="0">
                <a:latin typeface="Century Gothic" panose="020B0502020202020204" pitchFamily="34" charset="0"/>
              </a:rPr>
            </a:br>
            <a:endParaRPr lang="hr-HR" sz="2400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8313" y="1412875"/>
            <a:ext cx="8229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hr-HR" altLang="sr-Latn-RS" sz="1600" b="1" dirty="0" smtClean="0">
                <a:latin typeface="Century Gothic" pitchFamily="34" charset="0"/>
              </a:rPr>
              <a:t>Doprinos pokrića</a:t>
            </a:r>
          </a:p>
          <a:p>
            <a:pPr eaLnBrk="1" hangingPunct="1">
              <a:buFontTx/>
              <a:buNone/>
            </a:pPr>
            <a:endParaRPr lang="hr-HR" altLang="sr-Latn-RS" sz="1200" dirty="0" smtClean="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r>
              <a:rPr lang="hr-HR" altLang="sr-Latn-RS" sz="1200" dirty="0" smtClean="0">
                <a:latin typeface="Century Gothic" pitchFamily="34" charset="0"/>
              </a:rPr>
              <a:t>Doprinos za pokriće fiksnih troškova</a:t>
            </a:r>
          </a:p>
          <a:p>
            <a:pPr eaLnBrk="1" hangingPunct="1">
              <a:buFontTx/>
              <a:buNone/>
            </a:pPr>
            <a:r>
              <a:rPr lang="hr-HR" altLang="sr-Latn-RS" sz="1200" dirty="0">
                <a:latin typeface="Century Gothic" pitchFamily="34" charset="0"/>
              </a:rPr>
              <a:t>	</a:t>
            </a:r>
            <a:r>
              <a:rPr lang="hr-HR" altLang="sr-Latn-RS" sz="1200" dirty="0" smtClean="0">
                <a:latin typeface="Century Gothic" pitchFamily="34" charset="0"/>
              </a:rPr>
              <a:t>-prihod umanjen za proporcionalne troškove</a:t>
            </a:r>
            <a:endParaRPr lang="hr-HR" altLang="sr-Latn-RS" sz="1200" dirty="0">
              <a:latin typeface="Century Gothic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86" y="2708921"/>
            <a:ext cx="3889485" cy="29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88" y="2708920"/>
            <a:ext cx="4030346" cy="29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467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FGAG Split 2014.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Planiranje graditeljskih investicija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844E4-766C-427D-8AC2-A10972B6EF8D}" type="slidenum">
              <a:rPr lang="hr-HR" smtClean="0"/>
              <a:pPr>
                <a:defRPr/>
              </a:pPr>
              <a:t>53</a:t>
            </a:fld>
            <a:endParaRPr lang="hr-H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b="1" dirty="0" smtClean="0">
                <a:latin typeface="Century Gothic" panose="020B0502020202020204" pitchFamily="34" charset="0"/>
              </a:rPr>
              <a:t/>
            </a:r>
            <a:br>
              <a:rPr lang="hr-HR" sz="2400" b="1" dirty="0" smtClean="0">
                <a:latin typeface="Century Gothic" panose="020B0502020202020204" pitchFamily="34" charset="0"/>
              </a:rPr>
            </a:br>
            <a:r>
              <a:rPr lang="hr-HR" sz="2400" dirty="0" smtClean="0">
                <a:latin typeface="Century Gothic" panose="020B0502020202020204" pitchFamily="34" charset="0"/>
              </a:rPr>
              <a:t>1.12.3. UPRAVLJANJE TROŠKOVIMA</a:t>
            </a:r>
            <a:r>
              <a:rPr lang="hr-HR" sz="2400" dirty="0">
                <a:latin typeface="Century Gothic" panose="020B0502020202020204" pitchFamily="34" charset="0"/>
              </a:rPr>
              <a:t/>
            </a:r>
            <a:br>
              <a:rPr lang="hr-HR" sz="2400" dirty="0">
                <a:latin typeface="Century Gothic" panose="020B0502020202020204" pitchFamily="34" charset="0"/>
              </a:rPr>
            </a:br>
            <a:endParaRPr lang="hr-HR" sz="2400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8313" y="1412875"/>
            <a:ext cx="8229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hr-HR" altLang="sr-Latn-RS" sz="1600" dirty="0" smtClean="0">
                <a:latin typeface="Century Gothic" pitchFamily="34" charset="0"/>
              </a:rPr>
              <a:t>Normiranje, planiranje, evidentiranje i obračun troškova građevinske proizvodnje i građevinskog poslovanja.</a:t>
            </a:r>
            <a:endParaRPr lang="hr-HR" altLang="sr-Latn-RS" sz="1600" dirty="0">
              <a:latin typeface="Century Gothic" pitchFamily="34" charset="0"/>
            </a:endParaRPr>
          </a:p>
          <a:p>
            <a:pPr eaLnBrk="1" hangingPunct="1">
              <a:buNone/>
            </a:pPr>
            <a:endParaRPr lang="hr-HR" altLang="sr-Latn-RS" sz="1600" dirty="0">
              <a:latin typeface="Century Gothic" pitchFamily="34" charset="0"/>
            </a:endParaRPr>
          </a:p>
          <a:p>
            <a:pPr eaLnBrk="1" hangingPunct="1">
              <a:buNone/>
            </a:pPr>
            <a:r>
              <a:rPr lang="hr-HR" altLang="sr-Latn-RS" sz="1600" b="1" dirty="0" smtClean="0">
                <a:latin typeface="Century Gothic" pitchFamily="34" charset="0"/>
              </a:rPr>
              <a:t>1. Normiranje</a:t>
            </a:r>
          </a:p>
          <a:p>
            <a:pPr eaLnBrk="1" hangingPunct="1">
              <a:buFontTx/>
              <a:buNone/>
            </a:pPr>
            <a:r>
              <a:rPr lang="hr-HR" altLang="sr-Latn-RS" sz="1200" dirty="0">
                <a:latin typeface="Century Gothic" pitchFamily="34" charset="0"/>
              </a:rPr>
              <a:t> </a:t>
            </a:r>
            <a:r>
              <a:rPr lang="hr-HR" altLang="sr-Latn-RS" sz="1200" dirty="0" smtClean="0">
                <a:latin typeface="Century Gothic" pitchFamily="34" charset="0"/>
              </a:rPr>
              <a:t>       </a:t>
            </a:r>
            <a:r>
              <a:rPr lang="hr-HR" altLang="sr-Latn-RS" sz="1200" dirty="0">
                <a:latin typeface="Century Gothic" pitchFamily="34" charset="0"/>
              </a:rPr>
              <a:t>D</a:t>
            </a:r>
            <a:r>
              <a:rPr lang="hr-HR" altLang="sr-Latn-RS" sz="1200" dirty="0" smtClean="0">
                <a:latin typeface="Century Gothic" pitchFamily="34" charset="0"/>
              </a:rPr>
              <a:t>obijaju se „pozicije rada” koje označuju vrste radova i njihovo trajanje. </a:t>
            </a:r>
            <a:r>
              <a:rPr lang="hr-HR" altLang="sr-Latn-RS" sz="1200" dirty="0">
                <a:latin typeface="Century Gothic" pitchFamily="34" charset="0"/>
              </a:rPr>
              <a:t> </a:t>
            </a:r>
            <a:r>
              <a:rPr lang="hr-HR" altLang="sr-Latn-RS" sz="1200" dirty="0" smtClean="0">
                <a:latin typeface="Century Gothic" pitchFamily="34" charset="0"/>
              </a:rPr>
              <a:t>Služi kasnije  za procjenu </a:t>
            </a:r>
          </a:p>
          <a:p>
            <a:pPr eaLnBrk="1" hangingPunct="1">
              <a:buFontTx/>
              <a:buNone/>
            </a:pPr>
            <a:r>
              <a:rPr lang="hr-HR" altLang="sr-Latn-RS" sz="1200" dirty="0">
                <a:latin typeface="Century Gothic" pitchFamily="34" charset="0"/>
              </a:rPr>
              <a:t> </a:t>
            </a:r>
            <a:r>
              <a:rPr lang="hr-HR" altLang="sr-Latn-RS" sz="1200" dirty="0" smtClean="0">
                <a:latin typeface="Century Gothic" pitchFamily="34" charset="0"/>
              </a:rPr>
              <a:t>       direktnih troškova</a:t>
            </a:r>
            <a:endParaRPr lang="hr-HR" altLang="sr-Latn-RS" sz="1200" dirty="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r>
              <a:rPr lang="hr-HR" altLang="sr-Latn-RS" sz="1600" b="1" dirty="0">
                <a:latin typeface="Century Gothic" pitchFamily="34" charset="0"/>
              </a:rPr>
              <a:t>2</a:t>
            </a:r>
            <a:r>
              <a:rPr lang="hr-HR" altLang="sr-Latn-RS" sz="1600" b="1" dirty="0" smtClean="0">
                <a:latin typeface="Century Gothic" pitchFamily="34" charset="0"/>
              </a:rPr>
              <a:t>. Planiranje proizvodnje </a:t>
            </a:r>
            <a:endParaRPr lang="hr-HR" altLang="sr-Latn-RS" sz="1600" b="1" dirty="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r>
              <a:rPr lang="hr-HR" altLang="sr-Latn-RS" sz="1500" b="1" dirty="0">
                <a:latin typeface="Century Gothic" pitchFamily="34" charset="0"/>
              </a:rPr>
              <a:t>     </a:t>
            </a:r>
            <a:r>
              <a:rPr lang="hr-HR" altLang="sr-Latn-RS" sz="1500" b="1" dirty="0" smtClean="0">
                <a:latin typeface="Century Gothic" pitchFamily="34" charset="0"/>
              </a:rPr>
              <a:t> </a:t>
            </a:r>
            <a:r>
              <a:rPr lang="hr-HR" altLang="sr-Latn-RS" sz="1200" dirty="0" smtClean="0">
                <a:latin typeface="Century Gothic" pitchFamily="34" charset="0"/>
              </a:rPr>
              <a:t>Primjenjuju se normativi rada kako bi se odredilo optimalno vrijeme potrebno za izvršenje određenog </a:t>
            </a:r>
          </a:p>
          <a:p>
            <a:pPr eaLnBrk="1" hangingPunct="1">
              <a:buFontTx/>
              <a:buNone/>
            </a:pPr>
            <a:r>
              <a:rPr lang="hr-HR" altLang="sr-Latn-RS" sz="1200" dirty="0">
                <a:latin typeface="Century Gothic" pitchFamily="34" charset="0"/>
              </a:rPr>
              <a:t> </a:t>
            </a:r>
            <a:r>
              <a:rPr lang="hr-HR" altLang="sr-Latn-RS" sz="1200" dirty="0" smtClean="0">
                <a:latin typeface="Century Gothic" pitchFamily="34" charset="0"/>
              </a:rPr>
              <a:t>       rada, te najracionalniju upotrebu materijala.</a:t>
            </a:r>
          </a:p>
          <a:p>
            <a:pPr eaLnBrk="1" hangingPunct="1">
              <a:buFontTx/>
              <a:buNone/>
            </a:pPr>
            <a:r>
              <a:rPr lang="hr-HR" altLang="sr-Latn-RS" sz="1200" dirty="0" smtClean="0">
                <a:latin typeface="Century Gothic" pitchFamily="34" charset="0"/>
              </a:rPr>
              <a:t>	Koriste se:</a:t>
            </a:r>
          </a:p>
          <a:p>
            <a:pPr eaLnBrk="1" hangingPunct="1">
              <a:buFontTx/>
              <a:buNone/>
            </a:pPr>
            <a:r>
              <a:rPr lang="hr-HR" altLang="sr-Latn-RS" sz="1200" dirty="0">
                <a:latin typeface="Century Gothic" pitchFamily="34" charset="0"/>
              </a:rPr>
              <a:t>	 </a:t>
            </a:r>
            <a:r>
              <a:rPr lang="hr-HR" altLang="sr-Latn-RS" sz="1200" dirty="0" smtClean="0">
                <a:latin typeface="Century Gothic" pitchFamily="34" charset="0"/>
              </a:rPr>
              <a:t> normativ vremena</a:t>
            </a:r>
          </a:p>
          <a:p>
            <a:pPr eaLnBrk="1" hangingPunct="1">
              <a:buFontTx/>
              <a:buNone/>
            </a:pPr>
            <a:r>
              <a:rPr lang="hr-HR" altLang="sr-Latn-RS" sz="1200" dirty="0">
                <a:latin typeface="Century Gothic" pitchFamily="34" charset="0"/>
              </a:rPr>
              <a:t>	 </a:t>
            </a:r>
            <a:r>
              <a:rPr lang="hr-HR" altLang="sr-Latn-RS" sz="1200" dirty="0" smtClean="0">
                <a:latin typeface="Century Gothic" pitchFamily="34" charset="0"/>
              </a:rPr>
              <a:t> normativ izrade</a:t>
            </a:r>
            <a:endParaRPr lang="hr-HR" altLang="sr-Latn-RS" sz="1200" dirty="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endParaRPr lang="hr-HR" altLang="sr-Latn-RS" sz="1200" dirty="0" smtClean="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r>
              <a:rPr lang="hr-HR" altLang="sr-Latn-RS" sz="1200" dirty="0">
                <a:latin typeface="Century Gothic" pitchFamily="34" charset="0"/>
              </a:rPr>
              <a:t> </a:t>
            </a:r>
            <a:r>
              <a:rPr lang="hr-HR" altLang="sr-Latn-RS" sz="1200" dirty="0" smtClean="0">
                <a:latin typeface="Century Gothic" pitchFamily="34" charset="0"/>
              </a:rPr>
              <a:t>       S obzirom na način dolaženja do norme, one se dijele na statičke, iskustvene (empirijske) i tehničke</a:t>
            </a:r>
          </a:p>
          <a:p>
            <a:pPr eaLnBrk="1" hangingPunct="1">
              <a:buFontTx/>
              <a:buNone/>
            </a:pPr>
            <a:r>
              <a:rPr lang="hr-HR" altLang="sr-Latn-RS" sz="1200" dirty="0">
                <a:latin typeface="Century Gothic" pitchFamily="34" charset="0"/>
              </a:rPr>
              <a:t> </a:t>
            </a:r>
            <a:r>
              <a:rPr lang="hr-HR" altLang="sr-Latn-RS" sz="1200" dirty="0" smtClean="0">
                <a:latin typeface="Century Gothic" pitchFamily="34" charset="0"/>
              </a:rPr>
              <a:t>       norme, s time da su sve norme višestruke.</a:t>
            </a:r>
          </a:p>
          <a:p>
            <a:pPr eaLnBrk="1" hangingPunct="1">
              <a:buNone/>
            </a:pPr>
            <a:r>
              <a:rPr lang="hr-HR" altLang="sr-Latn-RS" sz="1600" b="1" dirty="0">
                <a:latin typeface="Century Gothic" pitchFamily="34" charset="0"/>
              </a:rPr>
              <a:t>2. </a:t>
            </a:r>
            <a:r>
              <a:rPr lang="hr-HR" altLang="sr-Latn-RS" sz="1600" b="1" dirty="0" smtClean="0">
                <a:latin typeface="Century Gothic" pitchFamily="34" charset="0"/>
              </a:rPr>
              <a:t>Evidentiranje troškova – </a:t>
            </a:r>
            <a:r>
              <a:rPr lang="hr-HR" altLang="sr-Latn-RS" sz="1600" dirty="0" smtClean="0">
                <a:latin typeface="Century Gothic" pitchFamily="34" charset="0"/>
              </a:rPr>
              <a:t>slijedi iz planiranja proizvodnje</a:t>
            </a:r>
            <a:endParaRPr lang="hr-HR" altLang="sr-Latn-RS" sz="1600" b="1" dirty="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endParaRPr lang="hr-HR" altLang="sr-Latn-RS" sz="12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5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400" dirty="0" smtClean="0">
                <a:latin typeface="Century Gothic" panose="020B0502020202020204" pitchFamily="34" charset="0"/>
              </a:rPr>
              <a:t>1.12.4. OBRAČUN TROŠKOVA</a:t>
            </a:r>
          </a:p>
        </p:txBody>
      </p:sp>
      <p:sp>
        <p:nvSpPr>
          <p:cNvPr id="5529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530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53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3817CC-7230-4140-B0EA-7FBB1405686F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en-US" altLang="sr-Latn-RS" sz="1400" smtClean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395536" y="1196752"/>
                <a:ext cx="8229600" cy="4679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hr-HR" altLang="sr-Latn-RS" sz="1600" dirty="0" smtClean="0">
                    <a:latin typeface="Century Gothic" pitchFamily="34" charset="0"/>
                  </a:rPr>
                  <a:t>Računski postupak iznalaženja normirane, planske i stvarne cijene koštanja svih ili pojedinih učinaka naziva se </a:t>
                </a:r>
                <a:r>
                  <a:rPr lang="hr-HR" altLang="sr-Latn-RS" sz="1600" b="1" dirty="0" smtClean="0">
                    <a:latin typeface="Century Gothic" pitchFamily="34" charset="0"/>
                  </a:rPr>
                  <a:t>kalkuliranjem</a:t>
                </a:r>
                <a:r>
                  <a:rPr lang="hr-HR" altLang="sr-Latn-RS" sz="1600" dirty="0" smtClean="0">
                    <a:latin typeface="Century Gothic" pitchFamily="34" charset="0"/>
                  </a:rPr>
                  <a:t>, a forma u kojoj se one iskazuju </a:t>
                </a:r>
                <a:r>
                  <a:rPr lang="hr-HR" altLang="sr-Latn-RS" sz="1600" b="1" dirty="0" smtClean="0">
                    <a:latin typeface="Century Gothic" pitchFamily="34" charset="0"/>
                  </a:rPr>
                  <a:t>kalkulacijom</a:t>
                </a:r>
                <a:r>
                  <a:rPr lang="hr-HR" altLang="sr-Latn-RS" sz="1600" dirty="0" smtClean="0">
                    <a:latin typeface="Century Gothic" pitchFamily="34" charset="0"/>
                  </a:rPr>
                  <a:t>. Kalkulacija u prvom redu služi kako bi se odredila cijena proizvoda.</a:t>
                </a:r>
              </a:p>
              <a:p>
                <a:pPr eaLnBrk="1" hangingPunct="1">
                  <a:buFontTx/>
                  <a:buNone/>
                </a:pPr>
                <a:endParaRPr lang="hr-HR" altLang="sr-Latn-RS" sz="1600" dirty="0">
                  <a:latin typeface="Century Gothic" pitchFamily="34" charset="0"/>
                </a:endParaRPr>
              </a:p>
              <a:p>
                <a:pPr>
                  <a:buNone/>
                </a:pPr>
                <a:r>
                  <a:rPr lang="en-US" sz="1600" dirty="0" err="1">
                    <a:latin typeface="Century Gothic" panose="020B0502020202020204" pitchFamily="34" charset="0"/>
                  </a:rPr>
                  <a:t>Kalkulacijom</a:t>
                </a:r>
                <a:r>
                  <a:rPr 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dirty="0" err="1">
                    <a:latin typeface="Century Gothic" panose="020B0502020202020204" pitchFamily="34" charset="0"/>
                  </a:rPr>
                  <a:t>definiramo</a:t>
                </a:r>
                <a:r>
                  <a:rPr 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dirty="0" err="1">
                    <a:latin typeface="Century Gothic" panose="020B0502020202020204" pitchFamily="34" charset="0"/>
                  </a:rPr>
                  <a:t>cijenu</a:t>
                </a:r>
                <a:r>
                  <a:rPr 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dirty="0" err="1">
                    <a:latin typeface="Century Gothic" panose="020B0502020202020204" pitchFamily="34" charset="0"/>
                  </a:rPr>
                  <a:t>prodaje</a:t>
                </a:r>
                <a:r>
                  <a:rPr lang="en-US" sz="1600" dirty="0">
                    <a:latin typeface="Century Gothic" panose="020B0502020202020204" pitchFamily="34" charset="0"/>
                  </a:rPr>
                  <a:t>, a </a:t>
                </a:r>
                <a:r>
                  <a:rPr lang="en-US" sz="1600" dirty="0" err="1">
                    <a:latin typeface="Century Gothic" panose="020B0502020202020204" pitchFamily="34" charset="0"/>
                  </a:rPr>
                  <a:t>ona</a:t>
                </a:r>
                <a:r>
                  <a:rPr lang="en-US" sz="1600" dirty="0">
                    <a:latin typeface="Century Gothic" panose="020B0502020202020204" pitchFamily="34" charset="0"/>
                  </a:rPr>
                  <a:t> se </a:t>
                </a:r>
                <a:r>
                  <a:rPr lang="en-US" sz="1600" dirty="0" err="1">
                    <a:latin typeface="Century Gothic" panose="020B0502020202020204" pitchFamily="34" charset="0"/>
                  </a:rPr>
                  <a:t>može</a:t>
                </a:r>
                <a:r>
                  <a:rPr 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dirty="0" err="1">
                    <a:latin typeface="Century Gothic" panose="020B0502020202020204" pitchFamily="34" charset="0"/>
                  </a:rPr>
                  <a:t>prikazati</a:t>
                </a:r>
                <a:r>
                  <a:rPr lang="en-US" sz="1600" dirty="0">
                    <a:latin typeface="Century Gothic" panose="020B0502020202020204" pitchFamily="34" charset="0"/>
                  </a:rPr>
                  <a:t> u </a:t>
                </a:r>
                <a:r>
                  <a:rPr lang="en-US" sz="1600" dirty="0" err="1">
                    <a:latin typeface="Century Gothic" panose="020B0502020202020204" pitchFamily="34" charset="0"/>
                  </a:rPr>
                  <a:t>obliku</a:t>
                </a:r>
                <a:r>
                  <a:rPr 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dirty="0" err="1">
                    <a:latin typeface="Century Gothic" panose="020B0502020202020204" pitchFamily="34" charset="0"/>
                  </a:rPr>
                  <a:t>funkcije</a:t>
                </a:r>
                <a:r>
                  <a:rPr 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dirty="0" err="1">
                    <a:latin typeface="Century Gothic" panose="020B0502020202020204" pitchFamily="34" charset="0"/>
                  </a:rPr>
                  <a:t>troškova</a:t>
                </a:r>
                <a:r>
                  <a:rPr 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dirty="0" err="1">
                    <a:latin typeface="Century Gothic" panose="020B0502020202020204" pitchFamily="34" charset="0"/>
                  </a:rPr>
                  <a:t>i</a:t>
                </a:r>
                <a:r>
                  <a:rPr 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dirty="0" err="1">
                    <a:latin typeface="Century Gothic" panose="020B0502020202020204" pitchFamily="34" charset="0"/>
                  </a:rPr>
                  <a:t>dobiti</a:t>
                </a:r>
                <a:r>
                  <a:rPr 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dirty="0" err="1">
                    <a:latin typeface="Century Gothic" panose="020B0502020202020204" pitchFamily="34" charset="0"/>
                  </a:rPr>
                  <a:t>prema</a:t>
                </a:r>
                <a:r>
                  <a:rPr 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dirty="0" err="1">
                    <a:latin typeface="Century Gothic" panose="020B0502020202020204" pitchFamily="34" charset="0"/>
                  </a:rPr>
                  <a:t>slijedećem</a:t>
                </a:r>
                <a:r>
                  <a:rPr lang="en-US" sz="1600" dirty="0" smtClean="0">
                    <a:latin typeface="Century Gothic" panose="020B0502020202020204" pitchFamily="34" charset="0"/>
                  </a:rPr>
                  <a:t>:</a:t>
                </a:r>
                <a:endParaRPr lang="hr-HR" sz="1600" dirty="0" smtClean="0">
                  <a:latin typeface="Century Gothic" panose="020B0502020202020204" pitchFamily="34" charset="0"/>
                </a:endParaRPr>
              </a:p>
              <a:p>
                <a:pPr>
                  <a:buNone/>
                </a:pPr>
                <a:endParaRPr lang="hr-HR" sz="1600" dirty="0">
                  <a:latin typeface="Century Gothic" panose="020B0502020202020204" pitchFamily="34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hr-HR" sz="16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/>
                      </m:nary>
                      <m:r>
                        <a:rPr lang="en-US" sz="1600" i="1">
                          <a:latin typeface="Cambria Math"/>
                        </a:rPr>
                        <m:t>𝑇</m:t>
                      </m:r>
                      <m:sSub>
                        <m:sSubPr>
                          <m:ctrlPr>
                            <a:rPr lang="hr-HR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+ </m:t>
                      </m:r>
                      <m:r>
                        <a:rPr lang="en-US" sz="1600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hr-HR" sz="1600" dirty="0">
                  <a:latin typeface="Century Gothic" panose="020B0502020202020204" pitchFamily="34" charset="0"/>
                </a:endParaRPr>
              </a:p>
              <a:p>
                <a:pPr>
                  <a:buNone/>
                </a:pPr>
                <a:r>
                  <a:rPr lang="en-US" sz="1600" dirty="0" err="1">
                    <a:latin typeface="Century Gothic" panose="020B0502020202020204" pitchFamily="34" charset="0"/>
                  </a:rPr>
                  <a:t>Cp</a:t>
                </a:r>
                <a:r>
                  <a:rPr lang="en-US" sz="1600" dirty="0">
                    <a:latin typeface="Century Gothic" panose="020B0502020202020204" pitchFamily="34" charset="0"/>
                  </a:rPr>
                  <a:t> – </a:t>
                </a:r>
                <a:r>
                  <a:rPr lang="en-US" sz="1600" dirty="0" err="1">
                    <a:latin typeface="Century Gothic" panose="020B0502020202020204" pitchFamily="34" charset="0"/>
                  </a:rPr>
                  <a:t>cijena</a:t>
                </a:r>
                <a:r>
                  <a:rPr 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dirty="0" err="1">
                    <a:latin typeface="Century Gothic" panose="020B0502020202020204" pitchFamily="34" charset="0"/>
                  </a:rPr>
                  <a:t>prodaje</a:t>
                </a:r>
                <a:r>
                  <a:rPr lang="en-US" sz="1600" dirty="0">
                    <a:latin typeface="Century Gothic" panose="020B0502020202020204" pitchFamily="34" charset="0"/>
                  </a:rPr>
                  <a:t/>
                </a:r>
                <a:br>
                  <a:rPr lang="en-US" sz="1600" dirty="0">
                    <a:latin typeface="Century Gothic" panose="020B0502020202020204" pitchFamily="34" charset="0"/>
                  </a:rPr>
                </a:br>
                <a:r>
                  <a:rPr lang="en-US" sz="1600" dirty="0">
                    <a:latin typeface="Century Gothic" panose="020B0502020202020204" pitchFamily="34" charset="0"/>
                  </a:rPr>
                  <a:t>Tri – </a:t>
                </a:r>
                <a:r>
                  <a:rPr lang="en-US" sz="1600" dirty="0" err="1">
                    <a:latin typeface="Century Gothic" panose="020B0502020202020204" pitchFamily="34" charset="0"/>
                  </a:rPr>
                  <a:t>troškovi</a:t>
                </a:r>
                <a:r>
                  <a:rPr lang="en-US" sz="1600" dirty="0">
                    <a:latin typeface="Century Gothic" panose="020B0502020202020204" pitchFamily="34" charset="0"/>
                  </a:rPr>
                  <a:t/>
                </a:r>
                <a:br>
                  <a:rPr lang="en-US" sz="1600" dirty="0">
                    <a:latin typeface="Century Gothic" panose="020B0502020202020204" pitchFamily="34" charset="0"/>
                  </a:rPr>
                </a:br>
                <a:r>
                  <a:rPr lang="en-US" sz="1600" dirty="0">
                    <a:latin typeface="Century Gothic" panose="020B0502020202020204" pitchFamily="34" charset="0"/>
                  </a:rPr>
                  <a:t>A – </a:t>
                </a:r>
                <a:r>
                  <a:rPr lang="en-US" sz="1600" dirty="0" err="1">
                    <a:latin typeface="Century Gothic" panose="020B0502020202020204" pitchFamily="34" charset="0"/>
                  </a:rPr>
                  <a:t>dobit</a:t>
                </a:r>
                <a:endParaRPr lang="hr-HR" sz="1600" dirty="0">
                  <a:latin typeface="Century Gothic" panose="020B0502020202020204" pitchFamily="34" charset="0"/>
                </a:endParaRPr>
              </a:p>
              <a:p>
                <a:pPr eaLnBrk="1" hangingPunct="1">
                  <a:buFontTx/>
                  <a:buNone/>
                </a:pPr>
                <a:endParaRPr lang="hr-HR" altLang="sr-Latn-RS" sz="1600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196752"/>
                <a:ext cx="8229600" cy="4679950"/>
              </a:xfrm>
              <a:prstGeom prst="rect">
                <a:avLst/>
              </a:prstGeom>
              <a:blipFill rotWithShape="1">
                <a:blip r:embed="rId2"/>
                <a:stretch>
                  <a:fillRect l="-444" t="-3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67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400" dirty="0" smtClean="0">
                <a:latin typeface="Century Gothic" panose="020B0502020202020204" pitchFamily="34" charset="0"/>
              </a:rPr>
              <a:t>1.12.4. OBRAČUN TROŠKOVA</a:t>
            </a:r>
          </a:p>
        </p:txBody>
      </p:sp>
      <p:sp>
        <p:nvSpPr>
          <p:cNvPr id="5632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63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39F528-5533-43D4-8771-D5246C2D3585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6326" name="Content Placeholder 2"/>
          <p:cNvSpPr txBox="1">
            <a:spLocks/>
          </p:cNvSpPr>
          <p:nvPr/>
        </p:nvSpPr>
        <p:spPr bwMode="auto">
          <a:xfrm>
            <a:off x="468313" y="1125538"/>
            <a:ext cx="82296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hr-HR" altLang="sr-Latn-RS" sz="1600" b="1" i="1">
                <a:latin typeface="Century Gothic" pitchFamily="34" charset="0"/>
              </a:rPr>
              <a:t>Izravni troškovi </a:t>
            </a:r>
            <a:r>
              <a:rPr lang="hr-HR" altLang="sr-Latn-RS" sz="1600">
                <a:latin typeface="Century Gothic" pitchFamily="34" charset="0"/>
              </a:rPr>
              <a:t>se sastoje od troškova rada (izvedba objekta i unutarnji transport na gradilištu), materijala i strojeva.</a:t>
            </a:r>
          </a:p>
          <a:p>
            <a:pPr eaLnBrk="1" hangingPunct="1">
              <a:buFontTx/>
              <a:buNone/>
            </a:pPr>
            <a:endParaRPr lang="hr-HR" altLang="sr-Latn-RS" sz="160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r>
              <a:rPr lang="hr-HR" altLang="sr-Latn-RS" sz="1600" b="1" i="1">
                <a:latin typeface="Century Gothic" pitchFamily="34" charset="0"/>
              </a:rPr>
              <a:t>Neizravni troškovi </a:t>
            </a:r>
            <a:r>
              <a:rPr lang="hr-HR" altLang="sr-Latn-RS" sz="1600">
                <a:latin typeface="Century Gothic" pitchFamily="34" charset="0"/>
              </a:rPr>
              <a:t>se izračunavaju pomoću </a:t>
            </a:r>
            <a:r>
              <a:rPr lang="hr-HR" altLang="sr-Latn-RS" sz="1600" i="1">
                <a:latin typeface="Century Gothic" pitchFamily="34" charset="0"/>
              </a:rPr>
              <a:t>kalkulacijskog koeficijenta</a:t>
            </a:r>
            <a:r>
              <a:rPr lang="hr-HR" altLang="sr-Latn-RS" sz="1600">
                <a:latin typeface="Century Gothic" pitchFamily="34" charset="0"/>
              </a:rPr>
              <a:t> s kojim se množe troškovi rada. </a:t>
            </a:r>
          </a:p>
          <a:p>
            <a:pPr eaLnBrk="1" hangingPunct="1">
              <a:buFontTx/>
              <a:buNone/>
            </a:pPr>
            <a:endParaRPr lang="hr-HR" altLang="sr-Latn-RS" sz="160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r>
              <a:rPr lang="hr-HR" altLang="sr-Latn-RS" sz="1600">
                <a:latin typeface="Century Gothic" pitchFamily="34" charset="0"/>
              </a:rPr>
              <a:t>U praksi se za proračun prodajne cijene koriste različiti postupci, međutim dva temeljna pristupa su:</a:t>
            </a:r>
          </a:p>
          <a:p>
            <a:pPr eaLnBrk="1" hangingPunct="1"/>
            <a:r>
              <a:rPr lang="hr-HR" altLang="sr-Latn-RS" sz="1600" b="1">
                <a:latin typeface="Century Gothic" pitchFamily="34" charset="0"/>
              </a:rPr>
              <a:t>metoda prodajne satnice i</a:t>
            </a:r>
          </a:p>
          <a:p>
            <a:pPr eaLnBrk="1" hangingPunct="1"/>
            <a:r>
              <a:rPr lang="hr-HR" altLang="sr-Latn-RS" sz="1600" b="1">
                <a:latin typeface="Century Gothic" pitchFamily="34" charset="0"/>
              </a:rPr>
              <a:t>metoda obračunskog faktora.</a:t>
            </a:r>
          </a:p>
          <a:p>
            <a:pPr eaLnBrk="1" hangingPunct="1">
              <a:buFontTx/>
              <a:buNone/>
            </a:pPr>
            <a:endParaRPr lang="hr-HR" altLang="sr-Latn-RS" sz="1500" b="1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endParaRPr lang="hr-HR" altLang="sr-Latn-RS" sz="150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endParaRPr lang="hr-HR" altLang="sr-Latn-RS" sz="1500">
              <a:latin typeface="Century Gothic" pitchFamily="34" charset="0"/>
            </a:endParaRPr>
          </a:p>
        </p:txBody>
      </p:sp>
      <p:sp>
        <p:nvSpPr>
          <p:cNvPr id="7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7544" y="4005064"/>
            <a:ext cx="4114800" cy="2016224"/>
          </a:xfrm>
          <a:prstGeom prst="rect">
            <a:avLst/>
          </a:prstGeom>
          <a:blipFill rotWithShape="1">
            <a:blip r:embed="rId2"/>
            <a:stretch>
              <a:fillRect l="-148" b="-906"/>
            </a:stretch>
          </a:blipFill>
        </p:spPr>
        <p:txBody>
          <a:bodyPr/>
          <a:lstStyle/>
          <a:p>
            <a:pPr>
              <a:defRPr/>
            </a:pPr>
            <a:r>
              <a:rPr lang="hr-HR">
                <a:noFill/>
              </a:rPr>
              <a:t> </a:t>
            </a:r>
          </a:p>
        </p:txBody>
      </p:sp>
      <p:sp>
        <p:nvSpPr>
          <p:cNvPr id="8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80720" y="4046039"/>
            <a:ext cx="3816424" cy="204725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r-HR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167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63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39F528-5533-43D4-8771-D5246C2D3585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algn="l"/>
            <a:r>
              <a:rPr lang="hr-BA" sz="2400" dirty="0" smtClean="0">
                <a:latin typeface="Century Gothic" panose="020B0502020202020204" pitchFamily="34" charset="0"/>
              </a:rPr>
              <a:t>Primjer</a:t>
            </a:r>
            <a:endParaRPr lang="hr-HR" sz="24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836712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dirty="0" smtClean="0">
                <a:latin typeface="+mj-lt"/>
              </a:rPr>
              <a:t>Proračun cijene građenja tipskih objekata, izvor</a:t>
            </a:r>
            <a:r>
              <a:rPr lang="hr-BA" sz="1600" dirty="0" smtClean="0">
                <a:latin typeface="Century Gothic" panose="020B0502020202020204" pitchFamily="34" charset="0"/>
              </a:rPr>
              <a:t> : </a:t>
            </a:r>
            <a:r>
              <a:rPr lang="hr-HR" sz="1600" dirty="0" smtClean="0">
                <a:latin typeface="Century Gothic" panose="020B0502020202020204" pitchFamily="34" charset="0"/>
              </a:rPr>
              <a:t>Standardna </a:t>
            </a:r>
            <a:r>
              <a:rPr lang="hr-HR" sz="1600" dirty="0">
                <a:latin typeface="Century Gothic" panose="020B0502020202020204" pitchFamily="34" charset="0"/>
              </a:rPr>
              <a:t>kalkulacija radova u visokogradnji , Bilten</a:t>
            </a:r>
          </a:p>
        </p:txBody>
      </p:sp>
      <p:pic>
        <p:nvPicPr>
          <p:cNvPr id="2050" name="Picture 2" descr="C:\Users\M\Desktop\p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2" y="1421487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81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63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39F528-5533-43D4-8771-D5246C2D3585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en-US" altLang="sr-Latn-RS" sz="1400" smtClean="0">
              <a:latin typeface="Calibri" pitchFamily="34" charset="0"/>
            </a:endParaRPr>
          </a:p>
        </p:txBody>
      </p:sp>
      <p:pic>
        <p:nvPicPr>
          <p:cNvPr id="2050" name="Picture 2" descr="C:\Users\M\Desktop\p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2" y="1421487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\Desktop\p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2" y="1421487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59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63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39F528-5533-43D4-8771-D5246C2D3585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en-US" altLang="sr-Latn-RS" sz="1400" smtClean="0">
              <a:latin typeface="Calibri" pitchFamily="34" charset="0"/>
            </a:endParaRPr>
          </a:p>
        </p:txBody>
      </p:sp>
      <p:pic>
        <p:nvPicPr>
          <p:cNvPr id="2050" name="Picture 2" descr="C:\Users\M\Desktop\p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2" y="1421487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\Desktop\p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2" y="1421487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\Desktop\pr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2" y="1421487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31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BA" sz="2400" dirty="0" smtClean="0">
                <a:latin typeface="Century Gothic" panose="020B0502020202020204" pitchFamily="34" charset="0"/>
              </a:rPr>
              <a:t>Pitanja i odgovori</a:t>
            </a:r>
            <a:endParaRPr lang="hr-HR" sz="2400" dirty="0">
              <a:latin typeface="Century Gothic" panose="020B0502020202020204" pitchFamily="34" charset="0"/>
            </a:endParaRPr>
          </a:p>
        </p:txBody>
      </p:sp>
      <p:sp>
        <p:nvSpPr>
          <p:cNvPr id="5632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63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39F528-5533-43D4-8771-D5246C2D3585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144588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b="1" dirty="0" smtClean="0">
                <a:latin typeface="Century Gothic" panose="020B0502020202020204" pitchFamily="34" charset="0"/>
              </a:rPr>
              <a:t>1.Kakva može biti reprodukcija u procesu proizvodnje?</a:t>
            </a:r>
            <a:endParaRPr lang="hr-HR" sz="1000" dirty="0" smtClean="0">
              <a:latin typeface="Century Gothic" panose="020B0502020202020204" pitchFamily="34" charset="0"/>
            </a:endParaRPr>
          </a:p>
          <a:p>
            <a:r>
              <a:rPr lang="hr-HR" sz="1000" dirty="0" smtClean="0">
                <a:latin typeface="Century Gothic" panose="020B0502020202020204" pitchFamily="34" charset="0"/>
              </a:rPr>
              <a:t>-UMANJENA- kada se proces proizvodnje obavlja u sve užim razmjerima. </a:t>
            </a:r>
          </a:p>
          <a:p>
            <a:r>
              <a:rPr lang="hr-HR" sz="1000" dirty="0" smtClean="0">
                <a:latin typeface="Century Gothic" panose="020B0502020202020204" pitchFamily="34" charset="0"/>
              </a:rPr>
              <a:t>-JEDNOSTAVNA– proces proizvodnje obnavlja se u istim razmjerima.</a:t>
            </a:r>
          </a:p>
          <a:p>
            <a:r>
              <a:rPr lang="hr-HR" sz="1000" dirty="0" smtClean="0">
                <a:latin typeface="Century Gothic" panose="020B0502020202020204" pitchFamily="34" charset="0"/>
              </a:rPr>
              <a:t>-PROŠIRENA – proces proizvodnje obnavlja se u širim razmjerima. </a:t>
            </a:r>
          </a:p>
          <a:p>
            <a:r>
              <a:rPr lang="hr-HR" sz="1000" dirty="0" smtClean="0">
                <a:latin typeface="Century Gothic" panose="020B0502020202020204" pitchFamily="34" charset="0"/>
              </a:rPr>
              <a:t> </a:t>
            </a:r>
          </a:p>
          <a:p>
            <a:r>
              <a:rPr lang="hr-HR" sz="1000" b="1" dirty="0" smtClean="0">
                <a:latin typeface="Century Gothic" panose="020B0502020202020204" pitchFamily="34" charset="0"/>
              </a:rPr>
              <a:t>2. Koji su osnovni elementi proizvodnje?</a:t>
            </a:r>
            <a:endParaRPr lang="hr-HR" sz="1000" dirty="0" smtClean="0">
              <a:latin typeface="Century Gothic" panose="020B0502020202020204" pitchFamily="34" charset="0"/>
            </a:endParaRPr>
          </a:p>
          <a:p>
            <a:r>
              <a:rPr lang="en-US" sz="1000" dirty="0" smtClean="0">
                <a:latin typeface="Century Gothic" panose="020B0502020202020204" pitchFamily="34" charset="0"/>
              </a:rPr>
              <a:t>1. </a:t>
            </a:r>
            <a:r>
              <a:rPr lang="en-US" sz="1000" dirty="0" err="1" smtClean="0">
                <a:latin typeface="Century Gothic" panose="020B0502020202020204" pitchFamily="34" charset="0"/>
              </a:rPr>
              <a:t>Sredstva</a:t>
            </a:r>
            <a:r>
              <a:rPr lang="en-US" sz="1000" dirty="0" smtClean="0">
                <a:latin typeface="Century Gothic" panose="020B0502020202020204" pitchFamily="34" charset="0"/>
              </a:rPr>
              <a:t> </a:t>
            </a:r>
            <a:r>
              <a:rPr lang="en-US" sz="1000" dirty="0" err="1" smtClean="0">
                <a:latin typeface="Century Gothic" panose="020B0502020202020204" pitchFamily="34" charset="0"/>
              </a:rPr>
              <a:t>za</a:t>
            </a:r>
            <a:r>
              <a:rPr lang="en-US" sz="1000" dirty="0" smtClean="0">
                <a:latin typeface="Century Gothic" panose="020B0502020202020204" pitchFamily="34" charset="0"/>
              </a:rPr>
              <a:t> rad-</a:t>
            </a:r>
            <a:r>
              <a:rPr lang="en-US" sz="1000" dirty="0" err="1" smtClean="0">
                <a:latin typeface="Century Gothic" panose="020B0502020202020204" pitchFamily="34" charset="0"/>
              </a:rPr>
              <a:t>osnovna</a:t>
            </a:r>
            <a:r>
              <a:rPr lang="en-US" sz="1000" dirty="0" smtClean="0">
                <a:latin typeface="Century Gothic" panose="020B0502020202020204" pitchFamily="34" charset="0"/>
              </a:rPr>
              <a:t> </a:t>
            </a:r>
            <a:r>
              <a:rPr lang="en-US" sz="1000" dirty="0" err="1" smtClean="0">
                <a:latin typeface="Century Gothic" panose="020B0502020202020204" pitchFamily="34" charset="0"/>
              </a:rPr>
              <a:t>sredstva</a:t>
            </a:r>
            <a:r>
              <a:rPr lang="en-US" sz="1000" dirty="0" smtClean="0">
                <a:latin typeface="Century Gothic" panose="020B0502020202020204" pitchFamily="34" charset="0"/>
              </a:rPr>
              <a:t> – </a:t>
            </a:r>
            <a:r>
              <a:rPr lang="en-US" sz="1000" dirty="0" err="1" smtClean="0">
                <a:latin typeface="Century Gothic" panose="020B0502020202020204" pitchFamily="34" charset="0"/>
              </a:rPr>
              <a:t>troše</a:t>
            </a:r>
            <a:r>
              <a:rPr lang="en-US" sz="1000" dirty="0" smtClean="0">
                <a:latin typeface="Century Gothic" panose="020B0502020202020204" pitchFamily="34" charset="0"/>
              </a:rPr>
              <a:t> se </a:t>
            </a:r>
            <a:r>
              <a:rPr lang="en-US" sz="1000" dirty="0" err="1" smtClean="0">
                <a:latin typeface="Century Gothic" panose="020B0502020202020204" pitchFamily="34" charset="0"/>
              </a:rPr>
              <a:t>postepeno</a:t>
            </a:r>
            <a:r>
              <a:rPr lang="en-US" sz="1000" dirty="0" smtClean="0">
                <a:latin typeface="Century Gothic" panose="020B0502020202020204" pitchFamily="34" charset="0"/>
              </a:rPr>
              <a:t> </a:t>
            </a:r>
            <a:r>
              <a:rPr lang="en-US" sz="1000" dirty="0" err="1" smtClean="0">
                <a:latin typeface="Century Gothic" panose="020B0502020202020204" pitchFamily="34" charset="0"/>
              </a:rPr>
              <a:t>i</a:t>
            </a:r>
            <a:r>
              <a:rPr lang="en-US" sz="1000" dirty="0" smtClean="0">
                <a:latin typeface="Century Gothic" panose="020B0502020202020204" pitchFamily="34" charset="0"/>
              </a:rPr>
              <a:t> </a:t>
            </a:r>
            <a:r>
              <a:rPr lang="en-US" sz="1000" dirty="0" err="1" smtClean="0">
                <a:latin typeface="Century Gothic" panose="020B0502020202020204" pitchFamily="34" charset="0"/>
              </a:rPr>
              <a:t>otpisuju</a:t>
            </a:r>
            <a:r>
              <a:rPr lang="en-US" sz="1000" dirty="0" smtClean="0">
                <a:latin typeface="Century Gothic" panose="020B0502020202020204" pitchFamily="34" charset="0"/>
              </a:rPr>
              <a:t> </a:t>
            </a:r>
            <a:r>
              <a:rPr lang="en-US" sz="1000" dirty="0" err="1" smtClean="0">
                <a:latin typeface="Century Gothic" panose="020B0502020202020204" pitchFamily="34" charset="0"/>
              </a:rPr>
              <a:t>putem</a:t>
            </a:r>
            <a:r>
              <a:rPr lang="en-US" sz="1000" dirty="0" smtClean="0">
                <a:latin typeface="Century Gothic" panose="020B0502020202020204" pitchFamily="34" charset="0"/>
              </a:rPr>
              <a:t> </a:t>
            </a:r>
            <a:r>
              <a:rPr lang="en-US" sz="1000" dirty="0" err="1" smtClean="0">
                <a:latin typeface="Century Gothic" panose="020B0502020202020204" pitchFamily="34" charset="0"/>
              </a:rPr>
              <a:t>amortizacije</a:t>
            </a:r>
            <a:r>
              <a:rPr lang="en-US" sz="1000" dirty="0" smtClean="0">
                <a:latin typeface="Century Gothic" panose="020B0502020202020204" pitchFamily="34" charset="0"/>
              </a:rPr>
              <a:t> (</a:t>
            </a:r>
            <a:r>
              <a:rPr lang="en-US" sz="1000" dirty="0" err="1" smtClean="0">
                <a:latin typeface="Century Gothic" panose="020B0502020202020204" pitchFamily="34" charset="0"/>
              </a:rPr>
              <a:t>strojevi</a:t>
            </a:r>
            <a:r>
              <a:rPr lang="en-US" sz="1000" dirty="0" smtClean="0">
                <a:latin typeface="Century Gothic" panose="020B0502020202020204" pitchFamily="34" charset="0"/>
              </a:rPr>
              <a:t>, </a:t>
            </a:r>
            <a:r>
              <a:rPr lang="en-US" sz="1000" dirty="0" err="1" smtClean="0">
                <a:latin typeface="Century Gothic" panose="020B0502020202020204" pitchFamily="34" charset="0"/>
              </a:rPr>
              <a:t>alati</a:t>
            </a:r>
            <a:r>
              <a:rPr lang="en-US" sz="1000" dirty="0" smtClean="0">
                <a:latin typeface="Century Gothic" panose="020B0502020202020204" pitchFamily="34" charset="0"/>
              </a:rPr>
              <a:t>, </a:t>
            </a:r>
            <a:r>
              <a:rPr lang="en-US" sz="1000" dirty="0" err="1" smtClean="0">
                <a:latin typeface="Century Gothic" panose="020B0502020202020204" pitchFamily="34" charset="0"/>
              </a:rPr>
              <a:t>objekti</a:t>
            </a:r>
            <a:r>
              <a:rPr lang="en-US" sz="1000" dirty="0" smtClean="0">
                <a:latin typeface="Century Gothic" panose="020B0502020202020204" pitchFamily="34" charset="0"/>
              </a:rPr>
              <a:t> u </a:t>
            </a:r>
            <a:r>
              <a:rPr lang="en-US" sz="1000" dirty="0" err="1" smtClean="0">
                <a:latin typeface="Century Gothic" panose="020B0502020202020204" pitchFamily="34" charset="0"/>
              </a:rPr>
              <a:t>kojima</a:t>
            </a:r>
            <a:r>
              <a:rPr lang="en-US" sz="1000" dirty="0" smtClean="0">
                <a:latin typeface="Century Gothic" panose="020B0502020202020204" pitchFamily="34" charset="0"/>
              </a:rPr>
              <a:t> se </a:t>
            </a:r>
            <a:r>
              <a:rPr lang="en-US" sz="1000" dirty="0" err="1" smtClean="0">
                <a:latin typeface="Century Gothic" panose="020B0502020202020204" pitchFamily="34" charset="0"/>
              </a:rPr>
              <a:t>radi</a:t>
            </a:r>
            <a:r>
              <a:rPr lang="en-US" sz="1000" dirty="0" smtClean="0">
                <a:latin typeface="Century Gothic" panose="020B0502020202020204" pitchFamily="34" charset="0"/>
              </a:rPr>
              <a:t>, </a:t>
            </a:r>
            <a:r>
              <a:rPr lang="en-US" sz="1000" dirty="0" err="1" smtClean="0">
                <a:latin typeface="Century Gothic" panose="020B0502020202020204" pitchFamily="34" charset="0"/>
              </a:rPr>
              <a:t>prava</a:t>
            </a:r>
            <a:r>
              <a:rPr lang="en-US" sz="1000" dirty="0" smtClean="0">
                <a:latin typeface="Century Gothic" panose="020B0502020202020204" pitchFamily="34" charset="0"/>
              </a:rPr>
              <a:t> – </a:t>
            </a:r>
            <a:r>
              <a:rPr lang="en-US" sz="1000" dirty="0" err="1" smtClean="0">
                <a:latin typeface="Century Gothic" panose="020B0502020202020204" pitchFamily="34" charset="0"/>
              </a:rPr>
              <a:t>patenti</a:t>
            </a:r>
            <a:r>
              <a:rPr lang="en-US" sz="1000" dirty="0" smtClean="0">
                <a:latin typeface="Century Gothic" panose="020B0502020202020204" pitchFamily="34" charset="0"/>
              </a:rPr>
              <a:t>, </a:t>
            </a:r>
            <a:r>
              <a:rPr lang="en-US" sz="1000" dirty="0" err="1" smtClean="0">
                <a:latin typeface="Century Gothic" panose="020B0502020202020204" pitchFamily="34" charset="0"/>
              </a:rPr>
              <a:t>licence</a:t>
            </a:r>
            <a:r>
              <a:rPr lang="en-US" sz="1000" dirty="0" smtClean="0">
                <a:latin typeface="Century Gothic" panose="020B0502020202020204" pitchFamily="34" charset="0"/>
              </a:rPr>
              <a:t>, </a:t>
            </a:r>
            <a:r>
              <a:rPr lang="en-US" sz="1000" dirty="0" err="1" smtClean="0">
                <a:latin typeface="Century Gothic" panose="020B0502020202020204" pitchFamily="34" charset="0"/>
              </a:rPr>
              <a:t>koncesije</a:t>
            </a:r>
            <a:r>
              <a:rPr lang="en-US" sz="1000" dirty="0" smtClean="0">
                <a:latin typeface="Century Gothic" panose="020B0502020202020204" pitchFamily="34" charset="0"/>
              </a:rPr>
              <a:t> </a:t>
            </a:r>
            <a:r>
              <a:rPr lang="en-US" sz="1000" dirty="0" err="1" smtClean="0">
                <a:latin typeface="Century Gothic" panose="020B0502020202020204" pitchFamily="34" charset="0"/>
              </a:rPr>
              <a:t>i</a:t>
            </a:r>
            <a:r>
              <a:rPr lang="en-US" sz="1000" dirty="0" smtClean="0">
                <a:latin typeface="Century Gothic" panose="020B0502020202020204" pitchFamily="34" charset="0"/>
              </a:rPr>
              <a:t> </a:t>
            </a:r>
            <a:r>
              <a:rPr lang="en-US" sz="1000" dirty="0" err="1" smtClean="0">
                <a:latin typeface="Century Gothic" panose="020B0502020202020204" pitchFamily="34" charset="0"/>
              </a:rPr>
              <a:t>slićna</a:t>
            </a:r>
            <a:r>
              <a:rPr lang="en-US" sz="1000" dirty="0" smtClean="0">
                <a:latin typeface="Century Gothic" panose="020B0502020202020204" pitchFamily="34" charset="0"/>
              </a:rPr>
              <a:t> </a:t>
            </a:r>
            <a:r>
              <a:rPr lang="en-US" sz="1000" dirty="0" err="1" smtClean="0">
                <a:latin typeface="Century Gothic" panose="020B0502020202020204" pitchFamily="34" charset="0"/>
              </a:rPr>
              <a:t>prava</a:t>
            </a:r>
            <a:r>
              <a:rPr lang="en-US" sz="1000" dirty="0" smtClean="0">
                <a:latin typeface="Century Gothic" panose="020B0502020202020204" pitchFamily="34" charset="0"/>
              </a:rPr>
              <a:t> </a:t>
            </a:r>
            <a:r>
              <a:rPr lang="en-US" sz="1000" dirty="0" err="1" smtClean="0">
                <a:latin typeface="Century Gothic" panose="020B0502020202020204" pitchFamily="34" charset="0"/>
              </a:rPr>
              <a:t>korištenja</a:t>
            </a:r>
            <a:r>
              <a:rPr lang="en-US" sz="1000" dirty="0" smtClean="0">
                <a:latin typeface="Century Gothic" panose="020B0502020202020204" pitchFamily="34" charset="0"/>
              </a:rPr>
              <a:t>).</a:t>
            </a:r>
            <a:endParaRPr lang="hr-HR" sz="1000" dirty="0" smtClean="0">
              <a:latin typeface="Century Gothic" panose="020B0502020202020204" pitchFamily="34" charset="0"/>
            </a:endParaRPr>
          </a:p>
          <a:p>
            <a:r>
              <a:rPr lang="en-US" sz="1000" dirty="0" smtClean="0">
                <a:latin typeface="Century Gothic" panose="020B0502020202020204" pitchFamily="34" charset="0"/>
              </a:rPr>
              <a:t>2. </a:t>
            </a:r>
            <a:r>
              <a:rPr lang="en-US" sz="1000" dirty="0" err="1" smtClean="0">
                <a:latin typeface="Century Gothic" panose="020B0502020202020204" pitchFamily="34" charset="0"/>
              </a:rPr>
              <a:t>Materijal</a:t>
            </a:r>
            <a:r>
              <a:rPr lang="en-US" sz="1000" dirty="0" smtClean="0">
                <a:latin typeface="Century Gothic" panose="020B0502020202020204" pitchFamily="34" charset="0"/>
              </a:rPr>
              <a:t> – </a:t>
            </a:r>
            <a:r>
              <a:rPr lang="en-US" sz="1000" dirty="0" err="1" smtClean="0">
                <a:latin typeface="Century Gothic" panose="020B0502020202020204" pitchFamily="34" charset="0"/>
              </a:rPr>
              <a:t>predmet</a:t>
            </a:r>
            <a:r>
              <a:rPr lang="en-US" sz="1000" dirty="0" smtClean="0">
                <a:latin typeface="Century Gothic" panose="020B0502020202020204" pitchFamily="34" charset="0"/>
              </a:rPr>
              <a:t> </a:t>
            </a:r>
            <a:r>
              <a:rPr lang="en-US" sz="1000" dirty="0" err="1" smtClean="0">
                <a:latin typeface="Century Gothic" panose="020B0502020202020204" pitchFamily="34" charset="0"/>
              </a:rPr>
              <a:t>rada</a:t>
            </a:r>
            <a:endParaRPr lang="hr-HR" sz="1000" dirty="0" smtClean="0">
              <a:latin typeface="Century Gothic" panose="020B0502020202020204" pitchFamily="34" charset="0"/>
            </a:endParaRPr>
          </a:p>
          <a:p>
            <a:r>
              <a:rPr lang="en-US" sz="1000" dirty="0" err="1" smtClean="0">
                <a:latin typeface="Century Gothic" panose="020B0502020202020204" pitchFamily="34" charset="0"/>
              </a:rPr>
              <a:t>Postoji</a:t>
            </a:r>
            <a:r>
              <a:rPr lang="en-US" sz="1000" dirty="0" smtClean="0">
                <a:latin typeface="Century Gothic" panose="020B0502020202020204" pitchFamily="34" charset="0"/>
              </a:rPr>
              <a:t> </a:t>
            </a:r>
            <a:r>
              <a:rPr lang="en-US" sz="1000" dirty="0" err="1" smtClean="0">
                <a:latin typeface="Century Gothic" panose="020B0502020202020204" pitchFamily="34" charset="0"/>
              </a:rPr>
              <a:t>više</a:t>
            </a:r>
            <a:r>
              <a:rPr lang="en-US" sz="1000" dirty="0" smtClean="0">
                <a:latin typeface="Century Gothic" panose="020B0502020202020204" pitchFamily="34" charset="0"/>
              </a:rPr>
              <a:t> </a:t>
            </a:r>
            <a:r>
              <a:rPr lang="en-US" sz="1000" dirty="0" err="1" smtClean="0">
                <a:latin typeface="Century Gothic" panose="020B0502020202020204" pitchFamily="34" charset="0"/>
              </a:rPr>
              <a:t>vrsta</a:t>
            </a:r>
            <a:r>
              <a:rPr lang="en-US" sz="1000" dirty="0" smtClean="0">
                <a:latin typeface="Century Gothic" panose="020B0502020202020204" pitchFamily="34" charset="0"/>
              </a:rPr>
              <a:t> </a:t>
            </a:r>
            <a:r>
              <a:rPr lang="en-US" sz="1000" dirty="0" err="1" smtClean="0">
                <a:latin typeface="Century Gothic" panose="020B0502020202020204" pitchFamily="34" charset="0"/>
              </a:rPr>
              <a:t>materijala</a:t>
            </a:r>
            <a:r>
              <a:rPr lang="en-US" sz="1000" dirty="0" smtClean="0">
                <a:latin typeface="Century Gothic" panose="020B0502020202020204" pitchFamily="34" charset="0"/>
              </a:rPr>
              <a:t>, </a:t>
            </a:r>
            <a:r>
              <a:rPr lang="en-US" sz="1000" dirty="0" err="1" smtClean="0">
                <a:latin typeface="Century Gothic" panose="020B0502020202020204" pitchFamily="34" charset="0"/>
              </a:rPr>
              <a:t>npr</a:t>
            </a:r>
            <a:r>
              <a:rPr lang="en-US" sz="1000" dirty="0" smtClean="0">
                <a:latin typeface="Century Gothic" panose="020B0502020202020204" pitchFamily="34" charset="0"/>
              </a:rPr>
              <a:t>.: </a:t>
            </a:r>
            <a:r>
              <a:rPr lang="en-US" sz="1000" dirty="0" err="1" smtClean="0">
                <a:latin typeface="Century Gothic" panose="020B0502020202020204" pitchFamily="34" charset="0"/>
              </a:rPr>
              <a:t>glavni</a:t>
            </a:r>
            <a:r>
              <a:rPr lang="en-US" sz="1000" dirty="0" smtClean="0">
                <a:latin typeface="Century Gothic" panose="020B0502020202020204" pitchFamily="34" charset="0"/>
              </a:rPr>
              <a:t> </a:t>
            </a:r>
            <a:r>
              <a:rPr lang="en-US" sz="1000" dirty="0" err="1" smtClean="0">
                <a:latin typeface="Century Gothic" panose="020B0502020202020204" pitchFamily="34" charset="0"/>
              </a:rPr>
              <a:t>i</a:t>
            </a:r>
            <a:r>
              <a:rPr lang="en-US" sz="1000" dirty="0" smtClean="0">
                <a:latin typeface="Century Gothic" panose="020B0502020202020204" pitchFamily="34" charset="0"/>
              </a:rPr>
              <a:t> </a:t>
            </a:r>
            <a:r>
              <a:rPr lang="en-US" sz="1000" dirty="0" err="1" smtClean="0">
                <a:latin typeface="Century Gothic" panose="020B0502020202020204" pitchFamily="34" charset="0"/>
              </a:rPr>
              <a:t>pomoćni</a:t>
            </a:r>
            <a:r>
              <a:rPr lang="en-US" sz="1000" dirty="0" smtClean="0">
                <a:latin typeface="Century Gothic" panose="020B0502020202020204" pitchFamily="34" charset="0"/>
              </a:rPr>
              <a:t> </a:t>
            </a:r>
            <a:r>
              <a:rPr lang="en-US" sz="1000" dirty="0" err="1" smtClean="0">
                <a:latin typeface="Century Gothic" panose="020B0502020202020204" pitchFamily="34" charset="0"/>
              </a:rPr>
              <a:t>materijali</a:t>
            </a:r>
            <a:endParaRPr lang="hr-HR" sz="1000" dirty="0" smtClean="0">
              <a:latin typeface="Century Gothic" panose="020B0502020202020204" pitchFamily="34" charset="0"/>
            </a:endParaRPr>
          </a:p>
          <a:p>
            <a:r>
              <a:rPr lang="en-US" sz="1000" dirty="0" smtClean="0">
                <a:latin typeface="Century Gothic" panose="020B0502020202020204" pitchFamily="34" charset="0"/>
              </a:rPr>
              <a:t>3. </a:t>
            </a:r>
            <a:r>
              <a:rPr lang="en-US" sz="1000" dirty="0" err="1" smtClean="0">
                <a:latin typeface="Century Gothic" panose="020B0502020202020204" pitchFamily="34" charset="0"/>
              </a:rPr>
              <a:t>Radna</a:t>
            </a:r>
            <a:r>
              <a:rPr lang="en-US" sz="1000" dirty="0" smtClean="0">
                <a:latin typeface="Century Gothic" panose="020B0502020202020204" pitchFamily="34" charset="0"/>
              </a:rPr>
              <a:t> </a:t>
            </a:r>
            <a:r>
              <a:rPr lang="en-US" sz="1000" dirty="0" err="1" smtClean="0">
                <a:latin typeface="Century Gothic" panose="020B0502020202020204" pitchFamily="34" charset="0"/>
              </a:rPr>
              <a:t>snaga</a:t>
            </a:r>
            <a:r>
              <a:rPr lang="en-US" sz="1000" dirty="0" smtClean="0">
                <a:latin typeface="Century Gothic" panose="020B0502020202020204" pitchFamily="34" charset="0"/>
              </a:rPr>
              <a:t> - </a:t>
            </a:r>
            <a:r>
              <a:rPr lang="en-US" sz="1000" dirty="0" err="1" smtClean="0">
                <a:latin typeface="Century Gothic" panose="020B0502020202020204" pitchFamily="34" charset="0"/>
              </a:rPr>
              <a:t>ima</a:t>
            </a:r>
            <a:r>
              <a:rPr lang="en-US" sz="1000" dirty="0" smtClean="0">
                <a:latin typeface="Century Gothic" panose="020B0502020202020204" pitchFamily="34" charset="0"/>
              </a:rPr>
              <a:t> </a:t>
            </a:r>
            <a:r>
              <a:rPr lang="en-US" sz="1000" dirty="0" err="1" smtClean="0">
                <a:latin typeface="Century Gothic" panose="020B0502020202020204" pitchFamily="34" charset="0"/>
              </a:rPr>
              <a:t>središnje</a:t>
            </a:r>
            <a:r>
              <a:rPr lang="en-US" sz="1000" dirty="0" smtClean="0">
                <a:latin typeface="Century Gothic" panose="020B0502020202020204" pitchFamily="34" charset="0"/>
              </a:rPr>
              <a:t> </a:t>
            </a:r>
            <a:r>
              <a:rPr lang="en-US" sz="1000" dirty="0" err="1" smtClean="0">
                <a:latin typeface="Century Gothic" panose="020B0502020202020204" pitchFamily="34" charset="0"/>
              </a:rPr>
              <a:t>mjesto</a:t>
            </a:r>
            <a:r>
              <a:rPr lang="en-US" sz="1000" dirty="0" smtClean="0">
                <a:latin typeface="Century Gothic" panose="020B0502020202020204" pitchFamily="34" charset="0"/>
              </a:rPr>
              <a:t> </a:t>
            </a:r>
            <a:r>
              <a:rPr lang="en-US" sz="1000" dirty="0" err="1" smtClean="0">
                <a:latin typeface="Century Gothic" panose="020B0502020202020204" pitchFamily="34" charset="0"/>
              </a:rPr>
              <a:t>među</a:t>
            </a:r>
            <a:r>
              <a:rPr lang="en-US" sz="1000" dirty="0" smtClean="0">
                <a:latin typeface="Century Gothic" panose="020B0502020202020204" pitchFamily="34" charset="0"/>
              </a:rPr>
              <a:t> </a:t>
            </a:r>
            <a:r>
              <a:rPr lang="en-US" sz="1000" dirty="0" err="1" smtClean="0">
                <a:latin typeface="Century Gothic" panose="020B0502020202020204" pitchFamily="34" charset="0"/>
              </a:rPr>
              <a:t>proizvodnim</a:t>
            </a:r>
            <a:r>
              <a:rPr lang="en-US" sz="1000" dirty="0" smtClean="0">
                <a:latin typeface="Century Gothic" panose="020B0502020202020204" pitchFamily="34" charset="0"/>
              </a:rPr>
              <a:t> </a:t>
            </a:r>
            <a:r>
              <a:rPr lang="en-US" sz="1000" dirty="0" err="1" smtClean="0">
                <a:latin typeface="Century Gothic" panose="020B0502020202020204" pitchFamily="34" charset="0"/>
              </a:rPr>
              <a:t>faktorima</a:t>
            </a:r>
            <a:r>
              <a:rPr lang="en-US" sz="1000" dirty="0" smtClean="0">
                <a:latin typeface="Century Gothic" panose="020B0502020202020204" pitchFamily="34" charset="0"/>
              </a:rPr>
              <a:t>. </a:t>
            </a:r>
            <a:endParaRPr lang="hr-HR" sz="1000" dirty="0" smtClean="0">
              <a:latin typeface="Century Gothic" panose="020B0502020202020204" pitchFamily="34" charset="0"/>
            </a:endParaRPr>
          </a:p>
          <a:p>
            <a:r>
              <a:rPr lang="hr-HR" sz="1000" dirty="0" smtClean="0">
                <a:latin typeface="Century Gothic" panose="020B0502020202020204" pitchFamily="34" charset="0"/>
              </a:rPr>
              <a:t> </a:t>
            </a:r>
          </a:p>
          <a:p>
            <a:r>
              <a:rPr lang="hr-HR" sz="1000" b="1" dirty="0" smtClean="0">
                <a:latin typeface="Century Gothic" panose="020B0502020202020204" pitchFamily="34" charset="0"/>
              </a:rPr>
              <a:t>3. Kako se troškovi mogu grupirati?</a:t>
            </a:r>
            <a:endParaRPr lang="hr-HR" sz="1000" dirty="0" smtClean="0">
              <a:latin typeface="Century Gothic" panose="020B0502020202020204" pitchFamily="34" charset="0"/>
            </a:endParaRPr>
          </a:p>
          <a:p>
            <a:r>
              <a:rPr lang="hr-HR" sz="1000" dirty="0" smtClean="0">
                <a:latin typeface="Century Gothic" panose="020B0502020202020204" pitchFamily="34" charset="0"/>
              </a:rPr>
              <a:t>-osnovna ili prirodna grupa troškova</a:t>
            </a:r>
          </a:p>
          <a:p>
            <a:r>
              <a:rPr lang="hr-HR" sz="1000" dirty="0" smtClean="0">
                <a:latin typeface="Century Gothic" panose="020B0502020202020204" pitchFamily="34" charset="0"/>
              </a:rPr>
              <a:t>-ekonomski i neekonomski troškovi</a:t>
            </a:r>
          </a:p>
          <a:p>
            <a:r>
              <a:rPr lang="hr-HR" sz="1000" dirty="0" smtClean="0">
                <a:latin typeface="Century Gothic" panose="020B0502020202020204" pitchFamily="34" charset="0"/>
              </a:rPr>
              <a:t>-direktni i indirektni troškovi</a:t>
            </a:r>
          </a:p>
          <a:p>
            <a:r>
              <a:rPr lang="hr-HR" sz="1000" dirty="0" smtClean="0">
                <a:latin typeface="Century Gothic" panose="020B0502020202020204" pitchFamily="34" charset="0"/>
              </a:rPr>
              <a:t>-troškovi po mjestima i nosiocima</a:t>
            </a:r>
          </a:p>
          <a:p>
            <a:r>
              <a:rPr lang="hr-HR" sz="1000" dirty="0" smtClean="0">
                <a:latin typeface="Century Gothic" panose="020B0502020202020204" pitchFamily="34" charset="0"/>
              </a:rPr>
              <a:t>-ukalkulirane, realizirane i naplaćene troškove</a:t>
            </a:r>
          </a:p>
          <a:p>
            <a:r>
              <a:rPr lang="hr-HR" sz="1000" dirty="0" smtClean="0">
                <a:latin typeface="Century Gothic" panose="020B0502020202020204" pitchFamily="34" charset="0"/>
              </a:rPr>
              <a:t>-stvarne, planske i standardne troškove</a:t>
            </a:r>
          </a:p>
          <a:p>
            <a:r>
              <a:rPr lang="hr-HR" sz="1000" dirty="0" smtClean="0">
                <a:latin typeface="Century Gothic" panose="020B0502020202020204" pitchFamily="34" charset="0"/>
              </a:rPr>
              <a:t>-apsorbirani, preapsorbirani i neapsorbirani indirektni troškovi</a:t>
            </a:r>
          </a:p>
          <a:p>
            <a:r>
              <a:rPr lang="hr-HR" sz="1000" dirty="0" smtClean="0">
                <a:latin typeface="Century Gothic" panose="020B0502020202020204" pitchFamily="34" charset="0"/>
              </a:rPr>
              <a:t>-kratkoročni i dugoročni troškovi</a:t>
            </a:r>
          </a:p>
          <a:p>
            <a:r>
              <a:rPr lang="hr-HR" sz="1000" dirty="0" smtClean="0">
                <a:latin typeface="Century Gothic" panose="020B0502020202020204" pitchFamily="34" charset="0"/>
              </a:rPr>
              <a:t>-troškovi koji se mogu kontrolirati i troškovi izvan kontrole</a:t>
            </a:r>
          </a:p>
          <a:p>
            <a:r>
              <a:rPr lang="hr-HR" sz="1000" dirty="0" smtClean="0">
                <a:latin typeface="Century Gothic" panose="020B0502020202020204" pitchFamily="34" charset="0"/>
              </a:rPr>
              <a:t>-troškovi proizvodnje i troškovi prometa</a:t>
            </a:r>
          </a:p>
          <a:p>
            <a:r>
              <a:rPr lang="hr-HR" sz="1000" dirty="0" smtClean="0">
                <a:latin typeface="Century Gothic" panose="020B0502020202020204" pitchFamily="34" charset="0"/>
              </a:rPr>
              <a:t>-fiksni i varijabilni troškovi</a:t>
            </a:r>
          </a:p>
          <a:p>
            <a:r>
              <a:rPr lang="hr-HR" sz="1000" dirty="0" smtClean="0">
                <a:latin typeface="Century Gothic" panose="020B0502020202020204" pitchFamily="34" charset="0"/>
              </a:rPr>
              <a:t>-ostali troškovi</a:t>
            </a:r>
          </a:p>
          <a:p>
            <a:r>
              <a:rPr lang="hr-HR" sz="1000" dirty="0" smtClean="0">
                <a:latin typeface="Century Gothic" panose="020B0502020202020204" pitchFamily="34" charset="0"/>
              </a:rPr>
              <a:t> </a:t>
            </a:r>
          </a:p>
          <a:p>
            <a:r>
              <a:rPr lang="hr-HR" sz="1000" b="1" dirty="0" smtClean="0">
                <a:latin typeface="Century Gothic" panose="020B0502020202020204" pitchFamily="34" charset="0"/>
              </a:rPr>
              <a:t>4. Što su direktni, a što indirektni troškovi?</a:t>
            </a:r>
            <a:endParaRPr lang="hr-HR" sz="1000" dirty="0" smtClean="0">
              <a:latin typeface="Century Gothic" panose="020B0502020202020204" pitchFamily="34" charset="0"/>
            </a:endParaRPr>
          </a:p>
          <a:p>
            <a:r>
              <a:rPr lang="hr-HR" sz="1000" dirty="0" smtClean="0">
                <a:latin typeface="Century Gothic" panose="020B0502020202020204" pitchFamily="34" charset="0"/>
              </a:rPr>
              <a:t>Direktni troškovi se još nazivaju i pojedinačnim ili izravnim troškovima, grupiranje je moguće već u trenutku njihova nastanka jer se tada zna na koji proizvod, odnosno uslugu se odnose. </a:t>
            </a:r>
          </a:p>
          <a:p>
            <a:r>
              <a:rPr lang="hr-HR" sz="1000" dirty="0" smtClean="0">
                <a:latin typeface="Century Gothic" panose="020B0502020202020204" pitchFamily="34" charset="0"/>
              </a:rPr>
              <a:t>Indirektni troškovi se još nazivaju i općim, odnosno zajedničkim troškovima. Ovdje se podrazumijevaju troškovi koji se u trenutku nastanka ne mogu izravno razgraničiti na pojedine proizvode, odnosno usluge. To su zajednički troškovi jednog mjesta, radionice, pogona ili faze, ili su pak zajednički za cijelu poslovnu tvrtku.</a:t>
            </a:r>
          </a:p>
          <a:p>
            <a:r>
              <a:rPr lang="hr-HR" sz="1000" dirty="0"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3848" y="-20436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43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dirty="0" smtClean="0"/>
              <a:t>1.1. </a:t>
            </a:r>
            <a:r>
              <a:rPr lang="en-US" altLang="sr-Latn-RS" sz="2800" dirty="0" smtClean="0"/>
              <a:t>POVIJEST EKONOMIJE</a:t>
            </a:r>
            <a:endParaRPr lang="hr-HR" altLang="sr-Latn-RS" sz="2800" dirty="0" smtClean="0"/>
          </a:p>
        </p:txBody>
      </p:sp>
      <p:pic>
        <p:nvPicPr>
          <p:cNvPr id="2150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7338" y="2276475"/>
            <a:ext cx="3009900" cy="1508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150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215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EFB972F-1664-4DA6-A6E6-53439D2A1F13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1511" name="TextBox 5"/>
          <p:cNvSpPr txBox="1">
            <a:spLocks noChangeArrowheads="1"/>
          </p:cNvSpPr>
          <p:nvPr/>
        </p:nvSpPr>
        <p:spPr bwMode="auto">
          <a:xfrm>
            <a:off x="3348038" y="4438650"/>
            <a:ext cx="1968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>
                <a:latin typeface="Century Gothic" pitchFamily="34" charset="0"/>
              </a:rPr>
              <a:t>Shekel 300.g.pr.Kr.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BA" sz="2400" dirty="0" smtClean="0">
                <a:latin typeface="Century Gothic" panose="020B0502020202020204" pitchFamily="34" charset="0"/>
              </a:rPr>
              <a:t>Pitanja i odgovori</a:t>
            </a:r>
            <a:endParaRPr lang="hr-HR" sz="2400" dirty="0">
              <a:latin typeface="Century Gothic" panose="020B0502020202020204" pitchFamily="34" charset="0"/>
            </a:endParaRPr>
          </a:p>
        </p:txBody>
      </p:sp>
      <p:sp>
        <p:nvSpPr>
          <p:cNvPr id="5632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563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39F528-5533-43D4-8771-D5246C2D3585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>
                <a:latin typeface="Century Gothic" panose="020B0502020202020204" pitchFamily="34" charset="0"/>
              </a:rPr>
              <a:t> </a:t>
            </a:r>
          </a:p>
          <a:p>
            <a:r>
              <a:rPr lang="hr-HR" sz="1000" b="1" dirty="0">
                <a:latin typeface="Century Gothic" panose="020B0502020202020204" pitchFamily="34" charset="0"/>
              </a:rPr>
              <a:t>5. Što su stvarni, planski i standardni troškovi?</a:t>
            </a:r>
            <a:endParaRPr lang="hr-HR" sz="1000" dirty="0">
              <a:latin typeface="Century Gothic" panose="020B0502020202020204" pitchFamily="34" charset="0"/>
            </a:endParaRPr>
          </a:p>
          <a:p>
            <a:r>
              <a:rPr lang="hr-HR" sz="1000" dirty="0">
                <a:latin typeface="Century Gothic" panose="020B0502020202020204" pitchFamily="34" charset="0"/>
              </a:rPr>
              <a:t>-stvarni troškovi su izraz istinitih, stvarnih trošenja u jednom vremenskom razdoblju. </a:t>
            </a:r>
          </a:p>
          <a:p>
            <a:r>
              <a:rPr lang="hr-HR" sz="1000" dirty="0">
                <a:latin typeface="Century Gothic" panose="020B0502020202020204" pitchFamily="34" charset="0"/>
              </a:rPr>
              <a:t>-planski troškovi su predviđeni troškovi za određeno vremensko razdoblje – najčešće godinu dana. Osnova za utvrđivanje je najčešće zbroj stvarnih troškova minulih razdoblje i predviđanja troškova u razdoblju za koje se odnose. </a:t>
            </a:r>
          </a:p>
          <a:p>
            <a:r>
              <a:rPr lang="hr-HR" sz="1000" dirty="0">
                <a:latin typeface="Century Gothic" panose="020B0502020202020204" pitchFamily="34" charset="0"/>
              </a:rPr>
              <a:t>-Standardni troškovi su kao i planski, predviđeni,unaprijed utvrđeni troškovi. Za razliku od planskih, standardni troškovi se utvrđuju na temelju svestranih znanstvenih studija. </a:t>
            </a:r>
          </a:p>
          <a:p>
            <a:r>
              <a:rPr lang="hr-HR" sz="1000" dirty="0">
                <a:latin typeface="Century Gothic" panose="020B0502020202020204" pitchFamily="34" charset="0"/>
              </a:rPr>
              <a:t> </a:t>
            </a:r>
          </a:p>
          <a:p>
            <a:r>
              <a:rPr lang="hr-HR" sz="1000" b="1" dirty="0">
                <a:latin typeface="Century Gothic" panose="020B0502020202020204" pitchFamily="34" charset="0"/>
              </a:rPr>
              <a:t>6. Što su varijabilni troškovi i uz što su vezani?</a:t>
            </a:r>
            <a:endParaRPr lang="hr-HR" sz="1000" dirty="0">
              <a:latin typeface="Century Gothic" panose="020B0502020202020204" pitchFamily="34" charset="0"/>
            </a:endParaRPr>
          </a:p>
          <a:p>
            <a:r>
              <a:rPr lang="hr-HR" sz="1000" dirty="0">
                <a:latin typeface="Century Gothic" panose="020B0502020202020204" pitchFamily="34" charset="0"/>
              </a:rPr>
              <a:t>– oni troškovi koji u svojoj ukupnosti variraju ovisno o promjenama u opsegu proizvodnje. Oni se s povećanjem proizvodnje povećavaju, a s njenim  smanjenjem smanjuju, a ako se proizvodnja obustavi, njih uopće ne mora biti. Varijabilni troškovi su isključivo vezani za kretanje opsega proizvodnje.</a:t>
            </a:r>
          </a:p>
          <a:p>
            <a:r>
              <a:rPr lang="hr-HR" sz="1000" dirty="0">
                <a:latin typeface="Century Gothic" panose="020B0502020202020204" pitchFamily="34" charset="0"/>
              </a:rPr>
              <a:t> </a:t>
            </a:r>
          </a:p>
          <a:p>
            <a:r>
              <a:rPr lang="hr-HR" sz="1000" b="1" dirty="0">
                <a:latin typeface="Century Gothic" panose="020B0502020202020204" pitchFamily="34" charset="0"/>
              </a:rPr>
              <a:t>7. Što je granični ili marginalni trošak?</a:t>
            </a:r>
            <a:endParaRPr lang="hr-HR" sz="1000" dirty="0">
              <a:latin typeface="Century Gothic" panose="020B0502020202020204" pitchFamily="34" charset="0"/>
            </a:endParaRPr>
          </a:p>
          <a:p>
            <a:r>
              <a:rPr lang="hr-HR" sz="1000" dirty="0">
                <a:latin typeface="Century Gothic" panose="020B0502020202020204" pitchFamily="34" charset="0"/>
              </a:rPr>
              <a:t>-(tm) je stvarni jedinični trošak svake jedinice, odnosno gledano sa stajališta prirasta proizvodnje, posljednje proizvedene jedinice. </a:t>
            </a:r>
          </a:p>
          <a:p>
            <a:r>
              <a:rPr lang="hr-HR" sz="1000" dirty="0">
                <a:latin typeface="Century Gothic" panose="020B0502020202020204" pitchFamily="34" charset="0"/>
              </a:rPr>
              <a:t> </a:t>
            </a:r>
          </a:p>
          <a:p>
            <a:r>
              <a:rPr lang="hr-HR" sz="1000" b="1" dirty="0">
                <a:latin typeface="Century Gothic" panose="020B0502020202020204" pitchFamily="34" charset="0"/>
              </a:rPr>
              <a:t>8. Podjela troškova prema dinamici proizvodnje?</a:t>
            </a:r>
            <a:endParaRPr lang="hr-HR" sz="1000" dirty="0">
              <a:latin typeface="Century Gothic" panose="020B0502020202020204" pitchFamily="34" charset="0"/>
            </a:endParaRPr>
          </a:p>
          <a:p>
            <a:r>
              <a:rPr lang="hr-HR" sz="1000" dirty="0">
                <a:latin typeface="Century Gothic" panose="020B0502020202020204" pitchFamily="34" charset="0"/>
              </a:rPr>
              <a:t>Apsolutni fiksni troškovi, relativni fiksni troškovi, varijabilni troškovi.</a:t>
            </a:r>
          </a:p>
          <a:p>
            <a:r>
              <a:rPr lang="hr-HR" sz="1000" dirty="0">
                <a:latin typeface="Century Gothic" panose="020B0502020202020204" pitchFamily="34" charset="0"/>
              </a:rPr>
              <a:t> </a:t>
            </a:r>
          </a:p>
          <a:p>
            <a:r>
              <a:rPr lang="hr-HR" sz="1000" b="1" dirty="0">
                <a:latin typeface="Century Gothic" panose="020B0502020202020204" pitchFamily="34" charset="0"/>
              </a:rPr>
              <a:t>9. Podjela troškova po nastanku i obračunu?</a:t>
            </a:r>
            <a:endParaRPr lang="hr-HR" sz="1000" dirty="0">
              <a:latin typeface="Century Gothic" panose="020B0502020202020204" pitchFamily="34" charset="0"/>
            </a:endParaRPr>
          </a:p>
          <a:p>
            <a:r>
              <a:rPr lang="hr-HR" sz="1000" dirty="0">
                <a:latin typeface="Century Gothic" panose="020B0502020202020204" pitchFamily="34" charset="0"/>
              </a:rPr>
              <a:t>Pojedinačni (direktni) troškovi – materijal, rad.</a:t>
            </a:r>
          </a:p>
          <a:p>
            <a:r>
              <a:rPr lang="hr-HR" sz="1000" dirty="0">
                <a:latin typeface="Century Gothic" panose="020B0502020202020204" pitchFamily="34" charset="0"/>
              </a:rPr>
              <a:t>Opći (zajednički) troškovi) – pogon, uprava i prodaja.</a:t>
            </a:r>
          </a:p>
          <a:p>
            <a:r>
              <a:rPr lang="hr-HR" sz="1000" dirty="0">
                <a:latin typeface="Century Gothic" panose="020B0502020202020204" pitchFamily="34" charset="0"/>
              </a:rPr>
              <a:t> </a:t>
            </a:r>
          </a:p>
          <a:p>
            <a:r>
              <a:rPr lang="hr-HR" sz="1000" b="1" dirty="0">
                <a:latin typeface="Century Gothic" panose="020B0502020202020204" pitchFamily="34" charset="0"/>
              </a:rPr>
              <a:t>10. Čemu služi normiranje troškova?</a:t>
            </a:r>
            <a:endParaRPr lang="hr-HR" sz="1000" dirty="0">
              <a:latin typeface="Century Gothic" panose="020B0502020202020204" pitchFamily="34" charset="0"/>
            </a:endParaRPr>
          </a:p>
          <a:p>
            <a:r>
              <a:rPr lang="hr-HR" sz="1000" dirty="0">
                <a:latin typeface="Century Gothic" panose="020B0502020202020204" pitchFamily="34" charset="0"/>
              </a:rPr>
              <a:t>Normiranjem troškova se dolazi do „pozicija radova“ koje označuju vrste radova i njihovo trajanje. Služi za procjenu direktnih troškova.</a:t>
            </a:r>
          </a:p>
          <a:p>
            <a:r>
              <a:rPr lang="hr-HR" sz="1000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3848" y="-20436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799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17200" r="15152" b="69284"/>
          <a:stretch>
            <a:fillRect/>
          </a:stretch>
        </p:blipFill>
        <p:spPr bwMode="auto">
          <a:xfrm>
            <a:off x="179388" y="188913"/>
            <a:ext cx="87852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itle 1"/>
          <p:cNvSpPr txBox="1">
            <a:spLocks/>
          </p:cNvSpPr>
          <p:nvPr/>
        </p:nvSpPr>
        <p:spPr bwMode="auto">
          <a:xfrm>
            <a:off x="474663" y="2133600"/>
            <a:ext cx="82296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hr-HR" altLang="sr-Latn-RS" sz="32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hr-HR" altLang="sr-Latn-RS" sz="3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KONTAKT PODACI</a:t>
            </a:r>
          </a:p>
          <a:p>
            <a:pPr algn="ctr" eaLnBrk="1" hangingPunct="1">
              <a:defRPr/>
            </a:pPr>
            <a:endParaRPr lang="hr-HR" altLang="sr-Latn-RS" sz="32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hr-HR" altLang="sr-Latn-R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doc. dr. sc. Nikša </a:t>
            </a:r>
            <a:r>
              <a:rPr lang="hr-HR" altLang="sr-Latn-R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Jajac</a:t>
            </a:r>
            <a:r>
              <a:rPr lang="hr-HR" altLang="sr-Latn-R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hr-HR" altLang="sr-Latn-R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hr-HR" altLang="sr-Latn-RS" sz="3200" b="1" dirty="0" err="1">
                <a:solidFill>
                  <a:srgbClr val="FF0000"/>
                </a:solidFill>
                <a:hlinkClick r:id="rId4"/>
              </a:rPr>
              <a:t>njajac</a:t>
            </a:r>
            <a:r>
              <a:rPr lang="hr-HR" altLang="sr-Latn-RS" sz="3200" b="1" dirty="0">
                <a:solidFill>
                  <a:srgbClr val="FF0000"/>
                </a:solidFill>
                <a:hlinkClick r:id="rId4"/>
              </a:rPr>
              <a:t>@</a:t>
            </a:r>
            <a:r>
              <a:rPr lang="hr-HR" altLang="sr-Latn-RS" sz="3200" b="1" dirty="0" err="1">
                <a:solidFill>
                  <a:srgbClr val="FF0000"/>
                </a:solidFill>
                <a:hlinkClick r:id="rId4"/>
              </a:rPr>
              <a:t>gradst.hr</a:t>
            </a:r>
            <a:endParaRPr lang="hr-HR" altLang="sr-Latn-RS" sz="3200" b="1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hr-HR" altLang="sr-Latn-R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hr-HR" altLang="sr-Latn-R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ured na FGAG - zgrada B, 4. kat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t="17200" r="15152" b="69284"/>
          <a:stretch>
            <a:fillRect/>
          </a:stretch>
        </p:blipFill>
        <p:spPr bwMode="auto">
          <a:xfrm>
            <a:off x="179388" y="188913"/>
            <a:ext cx="87852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itle 1"/>
          <p:cNvSpPr txBox="1">
            <a:spLocks/>
          </p:cNvSpPr>
          <p:nvPr/>
        </p:nvSpPr>
        <p:spPr bwMode="auto">
          <a:xfrm>
            <a:off x="250825" y="2565400"/>
            <a:ext cx="870426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hr-HR" altLang="sr-Latn-RS" sz="32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hr-HR" altLang="sr-Latn-RS" sz="3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UPUTE ZA KONTAKTIRANJE</a:t>
            </a:r>
          </a:p>
          <a:p>
            <a:pPr algn="ctr" eaLnBrk="1" hangingPunct="1">
              <a:defRPr/>
            </a:pPr>
            <a:endParaRPr lang="hr-HR" altLang="sr-Latn-RS" sz="32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hr-HR" altLang="sr-Latn-R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hr-HR" altLang="sr-Latn-R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Kad šaljete e-mail na </a:t>
            </a:r>
            <a:r>
              <a:rPr lang="hr-HR" altLang="sr-Latn-RS" sz="2400" b="1" dirty="0" err="1" smtClean="0">
                <a:solidFill>
                  <a:srgbClr val="FF0000"/>
                </a:solidFill>
                <a:hlinkClick r:id="rId4"/>
              </a:rPr>
              <a:t>njajac</a:t>
            </a:r>
            <a:r>
              <a:rPr lang="hr-HR" altLang="sr-Latn-RS" sz="2400" b="1" dirty="0" smtClean="0">
                <a:solidFill>
                  <a:srgbClr val="FF0000"/>
                </a:solidFill>
                <a:hlinkClick r:id="rId4"/>
              </a:rPr>
              <a:t>@</a:t>
            </a:r>
            <a:r>
              <a:rPr lang="hr-HR" altLang="sr-Latn-RS" sz="2400" b="1" dirty="0" err="1" smtClean="0">
                <a:solidFill>
                  <a:srgbClr val="FF0000"/>
                </a:solidFill>
                <a:hlinkClick r:id="rId4"/>
              </a:rPr>
              <a:t>gradst.hr</a:t>
            </a:r>
            <a:r>
              <a:rPr lang="hr-HR" altLang="sr-Latn-R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hr-HR" altLang="sr-Latn-R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njegov naslov mora biti: </a:t>
            </a:r>
          </a:p>
          <a:p>
            <a:pPr algn="ctr" eaLnBrk="1" hangingPunct="1">
              <a:defRPr/>
            </a:pPr>
            <a:endParaRPr lang="hr-HR" altLang="sr-Latn-R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hr-HR" altLang="sr-Latn-R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hr-HR" altLang="sr-Latn-R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Naziv predmeta – Ime Prezime</a:t>
            </a:r>
          </a:p>
          <a:p>
            <a:pPr algn="ctr" eaLnBrk="1" hangingPunct="1">
              <a:defRPr/>
            </a:pPr>
            <a:endParaRPr lang="hr-HR" altLang="sr-Latn-R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hr-HR" altLang="sr-Latn-R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hr-HR" altLang="sr-Latn-R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/>
              <a:t>1.1. </a:t>
            </a:r>
            <a:r>
              <a:rPr lang="en-US" altLang="sr-Latn-RS" sz="2800" smtClean="0"/>
              <a:t>POVIJEST EKONOMIJE</a:t>
            </a:r>
          </a:p>
        </p:txBody>
      </p:sp>
      <p:pic>
        <p:nvPicPr>
          <p:cNvPr id="22531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8375" y="1844675"/>
            <a:ext cx="1933575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68313" y="6308725"/>
            <a:ext cx="17272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253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313" y="6337300"/>
            <a:ext cx="3392487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 smtClean="0">
                <a:latin typeface="Calibri" pitchFamily="34" charset="0"/>
              </a:rPr>
              <a:t>Planiranje graditeljskih investicija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25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4C5749-631C-48DB-A683-B86F6A54BA8C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2535" name="TextBox 5"/>
          <p:cNvSpPr txBox="1">
            <a:spLocks noChangeArrowheads="1"/>
          </p:cNvSpPr>
          <p:nvPr/>
        </p:nvSpPr>
        <p:spPr bwMode="auto">
          <a:xfrm>
            <a:off x="3203575" y="4862513"/>
            <a:ext cx="2544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>
                <a:latin typeface="Century Gothic" pitchFamily="34" charset="0"/>
              </a:rPr>
              <a:t>Adam Smith 1723.-1790.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hr-HR" altLang="sr-Latn-RS" sz="2800" smtClean="0"/>
              <a:t>1.2</a:t>
            </a:r>
            <a:r>
              <a:rPr lang="en-US" altLang="sr-Latn-RS" sz="2800" smtClean="0"/>
              <a:t>. EKONOMIJA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 smtClean="0"/>
          </a:p>
        </p:txBody>
      </p:sp>
      <p:sp>
        <p:nvSpPr>
          <p:cNvPr id="2355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355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9B5976-E25A-4A15-B31F-269FD56A648B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sr-Latn-RS" sz="1400" smtClean="0">
              <a:latin typeface="Calibri" pitchFamily="34" charset="0"/>
            </a:endParaRPr>
          </a:p>
        </p:txBody>
      </p:sp>
      <p:pic>
        <p:nvPicPr>
          <p:cNvPr id="2355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9" b="4289"/>
          <a:stretch>
            <a:fillRect/>
          </a:stretch>
        </p:blipFill>
        <p:spPr bwMode="auto">
          <a:xfrm>
            <a:off x="0" y="766763"/>
            <a:ext cx="91440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9"/>
          <p:cNvSpPr txBox="1">
            <a:spLocks noChangeArrowheads="1"/>
          </p:cNvSpPr>
          <p:nvPr/>
        </p:nvSpPr>
        <p:spPr bwMode="auto">
          <a:xfrm>
            <a:off x="0" y="543083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600">
                <a:solidFill>
                  <a:schemeClr val="bg1"/>
                </a:solidFill>
                <a:latin typeface="Century Gothic" pitchFamily="34" charset="0"/>
              </a:rPr>
              <a:t>Znastvena disciplina koja prou</a:t>
            </a:r>
            <a:r>
              <a:rPr lang="hr-HR" altLang="sr-Latn-RS" sz="1600">
                <a:solidFill>
                  <a:schemeClr val="bg1"/>
                </a:solidFill>
                <a:latin typeface="Century Gothic" pitchFamily="34" charset="0"/>
              </a:rPr>
              <a:t>čava kako se društvo koristi  oskudnim resursima prirode radi proizvodnje dobara i usluga te njihova  raspodjeljivanja  među članove društva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>
                <a:solidFill>
                  <a:schemeClr val="bg1"/>
                </a:solidFill>
                <a:latin typeface="Century Gothic" pitchFamily="34" charset="0"/>
              </a:rPr>
              <a:t>P.S. Samuelson</a:t>
            </a:r>
            <a:endParaRPr lang="en-US" altLang="sr-Latn-RS" sz="160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r-Latn-RS" sz="2400" smtClean="0"/>
              <a:t>1.</a:t>
            </a:r>
            <a:r>
              <a:rPr lang="hr-HR" altLang="sr-Latn-RS" sz="2400" smtClean="0"/>
              <a:t>2.</a:t>
            </a:r>
            <a:r>
              <a:rPr lang="en-US" altLang="sr-Latn-RS" sz="2400" smtClean="0"/>
              <a:t>1</a:t>
            </a:r>
            <a:r>
              <a:rPr lang="hr-HR" altLang="sr-Latn-RS" sz="2400" smtClean="0"/>
              <a:t>.</a:t>
            </a:r>
            <a:r>
              <a:rPr lang="en-US" altLang="sr-Latn-RS" sz="2400" smtClean="0"/>
              <a:t> EKONOMIJA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a-IN" sz="1600" i="1" dirty="0"/>
              <a:t>što, kako i za koga </a:t>
            </a:r>
            <a:r>
              <a:rPr lang="ta-IN" sz="1600" dirty="0"/>
              <a:t>treba proizvoditi</a:t>
            </a:r>
            <a:endParaRPr lang="en-US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a-IN" sz="1600" dirty="0"/>
              <a:t>kretanja u cijelom gospodarstvu, kao što su trendovi cijena, proizvodnje, nezaposlenosti i vanjske trgovine</a:t>
            </a:r>
            <a:endParaRPr lang="en-US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a-IN" sz="1600" dirty="0"/>
              <a:t>uvoz i izvoz između </a:t>
            </a:r>
            <a:r>
              <a:rPr lang="ta-IN" sz="1600" dirty="0" smtClean="0"/>
              <a:t>dv</a:t>
            </a:r>
            <a:r>
              <a:rPr lang="hr-HR" sz="1600" dirty="0" smtClean="0"/>
              <a:t>i</a:t>
            </a:r>
            <a:r>
              <a:rPr lang="ta-IN" sz="1600" dirty="0" smtClean="0"/>
              <a:t>ju </a:t>
            </a:r>
            <a:r>
              <a:rPr lang="ta-IN" sz="1600" dirty="0"/>
              <a:t>ili više zemalja</a:t>
            </a:r>
            <a:endParaRPr lang="en-US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a-IN" sz="1600" dirty="0"/>
              <a:t>kako ljudi koriste ograničene proizvodne resurse radi proizvodnje različitih roba te njihove raspodjele, itd.</a:t>
            </a:r>
            <a:endParaRPr lang="en-US" sz="1600" dirty="0">
              <a:cs typeface="Lath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16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a-IN" sz="1600" dirty="0" smtClean="0"/>
              <a:t> </a:t>
            </a:r>
            <a:r>
              <a:rPr lang="ta-IN" sz="1600" dirty="0"/>
              <a:t>( grč.</a:t>
            </a:r>
            <a:r>
              <a:rPr lang="ta-IN" sz="1600" i="1" dirty="0"/>
              <a:t>oikonomia</a:t>
            </a:r>
            <a:r>
              <a:rPr lang="ta-IN" sz="1600" dirty="0"/>
              <a:t> - upravljanje kućom ili </a:t>
            </a:r>
            <a:r>
              <a:rPr lang="ta-IN" sz="1600" b="1" i="1" dirty="0">
                <a:solidFill>
                  <a:srgbClr val="C00000"/>
                </a:solidFill>
              </a:rPr>
              <a:t>oikos</a:t>
            </a:r>
            <a:r>
              <a:rPr lang="ta-IN" sz="1600" dirty="0"/>
              <a:t> – kuća, domaćinstvo i </a:t>
            </a:r>
            <a:r>
              <a:rPr lang="ta-IN" sz="1600" b="1" i="1" dirty="0">
                <a:solidFill>
                  <a:srgbClr val="C00000"/>
                </a:solidFill>
              </a:rPr>
              <a:t>nomos</a:t>
            </a:r>
            <a:r>
              <a:rPr lang="ta-IN" sz="1600" i="1" dirty="0"/>
              <a:t> </a:t>
            </a:r>
            <a:r>
              <a:rPr lang="ta-IN" sz="1600" dirty="0"/>
              <a:t>– zakon, pravilo o upravljanju)</a:t>
            </a:r>
            <a:r>
              <a:rPr lang="en-US" sz="1600" dirty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500" dirty="0"/>
          </a:p>
        </p:txBody>
      </p:sp>
      <p:sp>
        <p:nvSpPr>
          <p:cNvPr id="2458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1400" smtClean="0">
                <a:latin typeface="Calibri" pitchFamily="34" charset="0"/>
              </a:rPr>
              <a:t>FGAG Split 2014.</a:t>
            </a:r>
            <a:endParaRPr lang="en-US" altLang="sr-Latn-RS" sz="1400" smtClean="0">
              <a:latin typeface="Calibri" pitchFamily="34" charset="0"/>
            </a:endParaRPr>
          </a:p>
        </p:txBody>
      </p:sp>
      <p:sp>
        <p:nvSpPr>
          <p:cNvPr id="2458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r-Latn-RS" sz="1400" smtClean="0">
                <a:latin typeface="Calibri" pitchFamily="34" charset="0"/>
              </a:rPr>
              <a:t>Planiranje graditeljskih investicija</a:t>
            </a:r>
          </a:p>
        </p:txBody>
      </p:sp>
      <p:sp>
        <p:nvSpPr>
          <p:cNvPr id="245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AD8BEB-5E5B-4F01-8D49-8464813FB364}" type="slidenum">
              <a:rPr lang="en-US" altLang="sr-Latn-RS" sz="1400" smtClean="0"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sr-Latn-RS" sz="140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3388</Words>
  <Application>Microsoft Office PowerPoint</Application>
  <PresentationFormat>On-screen Show (4:3)</PresentationFormat>
  <Paragraphs>706</Paragraphs>
  <Slides>62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Default Design</vt:lpstr>
      <vt:lpstr>PowerPoint Presentation</vt:lpstr>
      <vt:lpstr>Tematske cjeline predavanja</vt:lpstr>
      <vt:lpstr>PowerPoint Presentation</vt:lpstr>
      <vt:lpstr>Sadržaj izlaganja</vt:lpstr>
      <vt:lpstr>Sadržaj izlaganja</vt:lpstr>
      <vt:lpstr>1.1. POVIJEST EKONOMIJE</vt:lpstr>
      <vt:lpstr>1.1. POVIJEST EKONOMIJE</vt:lpstr>
      <vt:lpstr>1.2. EKONOMIJA</vt:lpstr>
      <vt:lpstr>1.2.1. EKONOMIJA</vt:lpstr>
      <vt:lpstr>1.2.2. OPĆE KATEGORIJE</vt:lpstr>
      <vt:lpstr>1.2.2.1. MIKROEKONOMIJA</vt:lpstr>
      <vt:lpstr>1.2.2.2. MAKROEKONOMIJA</vt:lpstr>
      <vt:lpstr>1.2.2.2. MAKROEKONOMIJA</vt:lpstr>
      <vt:lpstr>1.2.2.2.1. NACIONALNA EKONOMIJA</vt:lpstr>
      <vt:lpstr>1.2.3. EKONOMSKA POLITIKA</vt:lpstr>
      <vt:lpstr>1.2.4 EKONOMIKA PODUZEĆA</vt:lpstr>
      <vt:lpstr>1.2.5. POSLOVNA EKONOMIJA</vt:lpstr>
      <vt:lpstr>1.2.6. INŽINJERSKA EKONOMIJA</vt:lpstr>
      <vt:lpstr>1.3. TRŽIŠTE</vt:lpstr>
      <vt:lpstr>1.3. TRŽIŠTE</vt:lpstr>
      <vt:lpstr>1.4. POTRAŽNJA</vt:lpstr>
      <vt:lpstr>1.5. PONUDA</vt:lpstr>
      <vt:lpstr>1.6. PROIZVODNJA</vt:lpstr>
      <vt:lpstr>1.6. PROIZVODNJA</vt:lpstr>
      <vt:lpstr>1.7. PRODUKTIVNOST</vt:lpstr>
      <vt:lpstr>1.8. EKONOMIČNOST</vt:lpstr>
      <vt:lpstr>1.9. RENTABILNOST</vt:lpstr>
      <vt:lpstr>1.9. RENTABILNOST</vt:lpstr>
      <vt:lpstr>1.9. RENTABILNOST</vt:lpstr>
      <vt:lpstr>1.10. LIKVIDNOST</vt:lpstr>
      <vt:lpstr>1.11. ODNOS RENTABILNOSTI I LIKVIDNOSTI</vt:lpstr>
      <vt:lpstr>1.12. UTROŠCI I TROŠKOVI GRAĐEVINSKOG           POSLOVANJA</vt:lpstr>
      <vt:lpstr>1.12. UTROŠCI I TROŠKOVI GRAĐEVINSKOG POSLOVANJA</vt:lpstr>
      <vt:lpstr>1.12. UTROŠCI I TROŠKOVI GRAĐEVINSKOG POSLOVANJA</vt:lpstr>
      <vt:lpstr>1.12. UTROŠCI I TROŠKOVI GRAĐEVINSKOG POSLOVANJA</vt:lpstr>
      <vt:lpstr>1.12. UTROŠCI I TROŠKOVI GRAĐEVINSKOG POSLOVANJA</vt:lpstr>
      <vt:lpstr>1.12. UTROŠCI I TROŠKOVI GRAĐEVINSKOG POSLOVANJA</vt:lpstr>
      <vt:lpstr>1.12. UTROŠCI I TROŠKOVI GRAĐEVINSKOG POSLOVANJA</vt:lpstr>
      <vt:lpstr>  1.12.1. VRSTE TROŠKOVA  </vt:lpstr>
      <vt:lpstr>  1.12.1. VRSTE TROŠKOVA  </vt:lpstr>
      <vt:lpstr>  1.12.1. VRSTE TROŠKOVA  </vt:lpstr>
      <vt:lpstr>  1.12.1. VRSTE TROŠKOVA  </vt:lpstr>
      <vt:lpstr>  1.12.1. VRSTE TROŠKOVA  </vt:lpstr>
      <vt:lpstr>  1.12.1. VRSTE TROŠKOVA  </vt:lpstr>
      <vt:lpstr>  1.12.1. VRSTE TROŠKOVA  </vt:lpstr>
      <vt:lpstr>  1.12.1. VRSTE TROŠKOVA  </vt:lpstr>
      <vt:lpstr>  1.12.1. VRSTE TROŠKOVA  </vt:lpstr>
      <vt:lpstr> 1.12.2. PODJELA TROŠKOVA ZA POTREBE PRAKSE </vt:lpstr>
      <vt:lpstr> 1.12.2. PODJELA TROŠKOVA ZA POTREBE PRAKSE </vt:lpstr>
      <vt:lpstr> 1.12.2. PODJELA TROŠKOVA ZA POTREBE PRAKSE </vt:lpstr>
      <vt:lpstr> 1.12.2. PODJELA TROŠKOVA ZA POTREBE PRAKSE </vt:lpstr>
      <vt:lpstr> 1.12.2. PODJELA TROŠKOVA ZA POTREBE PRAKSE </vt:lpstr>
      <vt:lpstr> 1.12.3. UPRAVLJANJE TROŠKOVIMA </vt:lpstr>
      <vt:lpstr>1.12.4. OBRAČUN TROŠKOVA</vt:lpstr>
      <vt:lpstr>1.12.4. OBRAČUN TROŠKOVA</vt:lpstr>
      <vt:lpstr>Primjer</vt:lpstr>
      <vt:lpstr>PowerPoint Presentation</vt:lpstr>
      <vt:lpstr>PowerPoint Presentation</vt:lpstr>
      <vt:lpstr>Pitanja i odgovori</vt:lpstr>
      <vt:lpstr>Pitanja i odgovori</vt:lpstr>
      <vt:lpstr>PowerPoint Presentation</vt:lpstr>
      <vt:lpstr>PowerPoint Presentation</vt:lpstr>
    </vt:vector>
  </TitlesOfParts>
  <Company>FGAG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Niksa Jajac</cp:lastModifiedBy>
  <cp:revision>68</cp:revision>
  <dcterms:created xsi:type="dcterms:W3CDTF">2013-03-17T16:38:37Z</dcterms:created>
  <dcterms:modified xsi:type="dcterms:W3CDTF">2014-05-28T09:07:54Z</dcterms:modified>
</cp:coreProperties>
</file>